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8" r:id="rId4"/>
    <p:sldId id="266" r:id="rId5"/>
    <p:sldId id="267" r:id="rId6"/>
    <p:sldId id="274" r:id="rId7"/>
    <p:sldId id="273" r:id="rId8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lausen (TCL)" initials="TC(" lastIdx="4" clrIdx="0">
    <p:extLst>
      <p:ext uri="{19B8F6BF-5375-455C-9EA6-DF929625EA0E}">
        <p15:presenceInfo xmlns:p15="http://schemas.microsoft.com/office/powerpoint/2012/main" userId="S-1-5-21-2100284113-1573851820-878952375-92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19E"/>
    <a:srgbClr val="EBB1C3"/>
    <a:srgbClr val="FDB1C3"/>
    <a:srgbClr val="97BCFF"/>
    <a:srgbClr val="6199FF"/>
    <a:srgbClr val="89B3FF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00" autoAdjust="0"/>
  </p:normalViewPr>
  <p:slideViewPr>
    <p:cSldViewPr>
      <p:cViewPr varScale="1">
        <p:scale>
          <a:sx n="104" d="100"/>
          <a:sy n="104" d="100"/>
        </p:scale>
        <p:origin x="1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8T15:35:09.202" idx="1">
    <p:pos x="2833" y="1292"/>
    <p:text>JEg savner, at man kan skrive begrundelserne for de valgte indsatsområder ind i på powerpointen.</p:text>
    <p:extLst>
      <p:ext uri="{C676402C-5697-4E1C-873F-D02D1690AC5C}">
        <p15:threadingInfo xmlns:p15="http://schemas.microsoft.com/office/powerpoint/2012/main" timeZoneBias="-120"/>
      </p:ext>
    </p:extLst>
  </p:cm>
  <p:cm authorId="1" dt="2020-04-28T15:35:56.827" idx="2">
    <p:pos x="2560" y="390"/>
    <p:text>Jeg har ændret order 'fokusområde' til ' indsatsområde'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91EA62F-06C3-45EF-954F-B51D6B89F2FC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195EC87-68B8-463F-82BD-029455D0FE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200-FDC0-497A-935A-43D2CF46E084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F214-8107-49FC-AF29-6BF6F070C4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1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43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Dette slide er en orientering til dig som leder/tovholder. Det er tænkt som en</a:t>
            </a:r>
            <a:r>
              <a:rPr lang="da-DK" baseline="0" dirty="0" smtClean="0"/>
              <a:t> baggrundsviden </a:t>
            </a:r>
            <a:r>
              <a:rPr lang="da-DK" baseline="0" smtClean="0"/>
              <a:t>til dit oplæg</a:t>
            </a:r>
            <a:r>
              <a:rPr lang="da-DK" baseline="0" dirty="0" smtClean="0"/>
              <a:t>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236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166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Punkterne foreslået</a:t>
            </a:r>
            <a:r>
              <a:rPr lang="da-DK" baseline="0" dirty="0" smtClean="0"/>
              <a:t> ovenfor er blot en inspiration til de begrundelser, som I kunne have haft. Det er vigtigt, at I her sætter jeres egne begrundelser ind.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698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tx2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1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82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2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35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3" y="1833790"/>
            <a:ext cx="2160799" cy="323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75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75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7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2" y="1815928"/>
            <a:ext cx="2160799" cy="2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6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2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1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4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90"/>
            <a:ext cx="2280360" cy="328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75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75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0" y="1815928"/>
            <a:ext cx="2358243" cy="240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9" y="3538596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7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2000"/>
            <a:ext cx="8748000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2" y="2046516"/>
            <a:ext cx="11337759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2" y="617429"/>
            <a:ext cx="11337759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2000"/>
            <a:ext cx="54803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83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2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2" y="2052000"/>
            <a:ext cx="54827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2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40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2" y="5820191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74208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2000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33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50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2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0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1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548767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8" y="5344359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9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7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2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1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01-09-2020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9" y="6387717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8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9" y="5939163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4000"/>
        </a:lnSpc>
        <a:spcBef>
          <a:spcPct val="0"/>
        </a:spcBef>
        <a:buNone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2000" indent="-162000" algn="l" defTabSz="685800" rtl="0" eaLnBrk="1" latinLnBrk="0" hangingPunct="1">
        <a:lnSpc>
          <a:spcPct val="104000"/>
        </a:lnSpc>
        <a:spcBef>
          <a:spcPts val="45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24000" indent="-162000" algn="l" defTabSz="685800" rtl="0" eaLnBrk="1" latinLnBrk="0" hangingPunct="1">
        <a:lnSpc>
          <a:spcPct val="104000"/>
        </a:lnSpc>
        <a:spcBef>
          <a:spcPts val="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Calibri" panose="020F0502020204030204" pitchFamily="34" charset="0"/>
        <a:buChar char="​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685800" rtl="0" eaLnBrk="1" latinLnBrk="0" hangingPunct="1">
        <a:lnSpc>
          <a:spcPct val="104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345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75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988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729192" cy="1512168"/>
          </a:xfrm>
        </p:spPr>
        <p:txBody>
          <a:bodyPr/>
          <a:lstStyle/>
          <a:p>
            <a:pPr marL="0" indent="0"/>
            <a:r>
              <a:rPr lang="da-DK" dirty="0" smtClean="0"/>
              <a:t>INSTRUKTIONER TILBAGEMELDINGSMØDET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>Tilbagemelding fra Prioriteringsmødet </a:t>
            </a:r>
          </a:p>
        </p:txBody>
      </p:sp>
      <p:sp>
        <p:nvSpPr>
          <p:cNvPr id="5" name="Rektangel 4"/>
          <p:cNvSpPr/>
          <p:nvPr/>
        </p:nvSpPr>
        <p:spPr>
          <a:xfrm>
            <a:off x="6744072" y="5723553"/>
            <a:ext cx="4968552" cy="71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i="1" dirty="0" smtClean="0"/>
              <a:t>Vejen til et bedre psykosocialt arbejdsmiljø</a:t>
            </a:r>
            <a:endParaRPr lang="da-DK" i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t="14045" r="16849" b="39756"/>
          <a:stretch/>
        </p:blipFill>
        <p:spPr>
          <a:xfrm>
            <a:off x="7176381" y="2420888"/>
            <a:ext cx="3171239" cy="310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427122" y="1052736"/>
            <a:ext cx="5487679" cy="4968552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da-DK" dirty="0" smtClean="0"/>
              <a:t>Fælles orientering omkring, hvad der blev besluttet på hhv. Prioriterings- og Handleplansmødet styrker motivation og engagement hos medarbejderne. Det vil have betydning for resten af processen, at medarbejderne føler sig inddraget.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da-DK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da-DK" dirty="0" smtClean="0"/>
              <a:t>Det kan enten være en ansvarlig leder eller en repræsentant fra arbejdsgruppen, som præsenterer beslutninger for resten af arbejdspladsen.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da-DK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da-DK" dirty="0"/>
              <a:t>Indkald medarbejderne til et møde, evt. som en del af eksisterende morgenmøder eller afdelingsmøder. Giver det mest mening for jer at lave en fælles tilbagemelding på arbejdspladsen eller i de enkelte afdelinger? Det vil ofte afhænge af arbejdspladsens størrelse og samarbejdet mellem afdelingerne</a:t>
            </a:r>
            <a:r>
              <a:rPr lang="da-DK" dirty="0" smtClean="0"/>
              <a:t>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da-DK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da-DK" dirty="0"/>
              <a:t>Afsæt </a:t>
            </a:r>
            <a:r>
              <a:rPr lang="da-DK" dirty="0" smtClean="0"/>
              <a:t>ca. 15 minutter til tilbagemeldingen. Medarbejderne skal have mulighed </a:t>
            </a:r>
            <a:r>
              <a:rPr lang="da-DK" dirty="0"/>
              <a:t>for at spørge ind til undersøgelsen.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da-DK" dirty="0"/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da-DK" dirty="0" smtClean="0"/>
              <a:t>Beslut om tilbagemeldingen fra hhv. Prioriteringsmødet og Handleplansmødet skal foregå på et samlet møde eller to separate møder.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da-DK" dirty="0"/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a-DK" dirty="0" smtClean="0"/>
          </a:p>
        </p:txBody>
      </p:sp>
      <p:sp>
        <p:nvSpPr>
          <p:cNvPr id="3" name="Pladsholder til indhold 2"/>
          <p:cNvSpPr>
            <a:spLocks noGrp="1"/>
          </p:cNvSpPr>
          <p:nvPr>
            <p:ph idx="14"/>
          </p:nvPr>
        </p:nvSpPr>
        <p:spPr>
          <a:xfrm>
            <a:off x="6277202" y="1052736"/>
            <a:ext cx="5480399" cy="4761259"/>
          </a:xfrm>
        </p:spPr>
        <p:txBody>
          <a:bodyPr/>
          <a:lstStyle/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da-DK" dirty="0"/>
              <a:t>Til mødet skal I orientere medarbejderne om den videre proces og i hvilket omfang de vil blive inddraget. </a:t>
            </a:r>
            <a:r>
              <a:rPr lang="da-DK" dirty="0" smtClean="0"/>
              <a:t>Fortæl, </a:t>
            </a:r>
            <a:r>
              <a:rPr lang="da-DK" dirty="0"/>
              <a:t>hvem der </a:t>
            </a:r>
            <a:r>
              <a:rPr lang="da-DK" dirty="0" smtClean="0"/>
              <a:t>er tovholder for de enkelte handleplaner. Fortæl hvordan medarbejderne vil blive inddraget.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da-DK" dirty="0" smtClean="0"/>
          </a:p>
          <a:p>
            <a:pPr>
              <a:lnSpc>
                <a:spcPct val="125000"/>
              </a:lnSpc>
              <a:spcAft>
                <a:spcPts val="0"/>
              </a:spcAft>
            </a:pPr>
            <a:r>
              <a:rPr lang="da-DK" dirty="0" smtClean="0"/>
              <a:t>Opstil en tidslinje eller overblik over hele processen, så medarbejderne ved, hvad der skal ske og hvad de kan forvente i den kommende tid.  </a:t>
            </a:r>
            <a:endParaRPr lang="da-DK" dirty="0"/>
          </a:p>
          <a:p>
            <a:endParaRPr lang="da-DK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Tilbagemelding på prioriterede fokusområder og handleplaner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94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1424" y="1052736"/>
            <a:ext cx="10729192" cy="1512168"/>
          </a:xfrm>
        </p:spPr>
        <p:txBody>
          <a:bodyPr/>
          <a:lstStyle/>
          <a:p>
            <a:pPr marL="0" indent="0"/>
            <a:r>
              <a:rPr lang="da-DK" dirty="0" smtClean="0"/>
              <a:t>TILBAGEMELDING FRA PRIORITERING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6744072" y="5723553"/>
            <a:ext cx="4968552" cy="71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i="1" dirty="0" smtClean="0"/>
              <a:t>Vejen til et bedre psykosocialt arbejdsmiljø</a:t>
            </a:r>
            <a:endParaRPr lang="da-DK" i="1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t="14045" r="16849" b="39756"/>
          <a:stretch/>
        </p:blipFill>
        <p:spPr>
          <a:xfrm>
            <a:off x="7176381" y="2420888"/>
            <a:ext cx="3171239" cy="310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27122" y="1412776"/>
            <a:ext cx="5487679" cy="4401219"/>
          </a:xfrm>
        </p:spPr>
        <p:txBody>
          <a:bodyPr/>
          <a:lstStyle/>
          <a:p>
            <a:r>
              <a:rPr lang="da-DK" dirty="0"/>
              <a:t>Præsentation af prioriterede </a:t>
            </a:r>
            <a:r>
              <a:rPr lang="da-DK" dirty="0" smtClean="0"/>
              <a:t>områder</a:t>
            </a:r>
          </a:p>
          <a:p>
            <a:endParaRPr lang="da-DK" dirty="0"/>
          </a:p>
          <a:p>
            <a:r>
              <a:rPr lang="da-DK" dirty="0"/>
              <a:t>Begrundelse for </a:t>
            </a:r>
            <a:r>
              <a:rPr lang="da-DK" dirty="0" smtClean="0"/>
              <a:t>valg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Den videre </a:t>
            </a:r>
            <a:r>
              <a:rPr lang="da-DK" dirty="0" smtClean="0"/>
              <a:t>proces</a:t>
            </a:r>
          </a:p>
          <a:p>
            <a:endParaRPr lang="da-DK" dirty="0"/>
          </a:p>
          <a:p>
            <a:r>
              <a:rPr lang="da-DK" dirty="0" smtClean="0"/>
              <a:t>Inddragelse af medarbejdere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Spørgsmål og kommentarer?</a:t>
            </a:r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694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Baggrunden for de prioriterede indsatsområder…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Meget relevant problematik ift. vores arbejde</a:t>
            </a:r>
          </a:p>
          <a:p>
            <a:r>
              <a:rPr lang="da-DK" dirty="0" smtClean="0"/>
              <a:t>Nul-tolerance overfor problemet</a:t>
            </a:r>
          </a:p>
          <a:p>
            <a:r>
              <a:rPr lang="da-DK" dirty="0" smtClean="0"/>
              <a:t>Et fokusområde, som vi tidligere har arbejdet med, men som fortsat er relevant</a:t>
            </a:r>
          </a:p>
          <a:p>
            <a:r>
              <a:rPr lang="da-DK" dirty="0" smtClean="0"/>
              <a:t>Vi ligger væsentligt højere end landsgennemsnittet</a:t>
            </a:r>
          </a:p>
          <a:p>
            <a:r>
              <a:rPr lang="da-DK" dirty="0" smtClean="0"/>
              <a:t>….</a:t>
            </a:r>
          </a:p>
          <a:p>
            <a:r>
              <a:rPr lang="da-DK" dirty="0" smtClean="0"/>
              <a:t>….</a:t>
            </a:r>
          </a:p>
          <a:p>
            <a:r>
              <a:rPr lang="da-DK" dirty="0" smtClean="0"/>
              <a:t>….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266700" indent="-180975">
              <a:buNone/>
            </a:pPr>
            <a:r>
              <a:rPr lang="da-DK" b="1" dirty="0" smtClean="0"/>
              <a:t>De prioriteringer har vi valgt: </a:t>
            </a:r>
          </a:p>
          <a:p>
            <a:pPr marL="266700" indent="-180975">
              <a:spcAft>
                <a:spcPts val="0"/>
              </a:spcAft>
              <a:buNone/>
            </a:pPr>
            <a:endParaRPr lang="da-DK" dirty="0" smtClean="0"/>
          </a:p>
          <a:p>
            <a:pPr marL="266700" indent="-180975">
              <a:lnSpc>
                <a:spcPct val="200000"/>
              </a:lnSpc>
              <a:buFont typeface="+mj-lt"/>
              <a:buAutoNum type="arabicPeriod"/>
            </a:pPr>
            <a:r>
              <a:rPr lang="da-DK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266700" indent="-180975">
              <a:buFont typeface="+mj-lt"/>
              <a:buAutoNum type="arabicPeriod"/>
            </a:pPr>
            <a:endParaRPr lang="da-DK" dirty="0" smtClean="0"/>
          </a:p>
          <a:p>
            <a:pPr marL="266700" indent="-180975">
              <a:lnSpc>
                <a:spcPct val="200000"/>
              </a:lnSpc>
              <a:buFont typeface="+mj-lt"/>
              <a:buAutoNum type="arabicPeriod"/>
            </a:pPr>
            <a:r>
              <a:rPr lang="da-DK" dirty="0"/>
              <a:t>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266700" indent="-180975">
              <a:buFont typeface="+mj-lt"/>
              <a:buAutoNum type="arabicPeriod"/>
            </a:pPr>
            <a:endParaRPr lang="da-DK" dirty="0" smtClean="0"/>
          </a:p>
          <a:p>
            <a:pPr marL="266700" indent="-180975">
              <a:lnSpc>
                <a:spcPct val="200000"/>
              </a:lnSpc>
              <a:buFont typeface="+mj-lt"/>
              <a:buAutoNum type="arabicPeriod"/>
            </a:pPr>
            <a:r>
              <a:rPr lang="da-DK" dirty="0"/>
              <a:t>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Prioriterede indsatsområder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868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Fra prioritering til handling</a:t>
            </a:r>
          </a:p>
          <a:p>
            <a:endParaRPr lang="da-DK" dirty="0"/>
          </a:p>
          <a:p>
            <a:r>
              <a:rPr lang="da-DK" dirty="0" smtClean="0"/>
              <a:t>Næste gang vi mødes i arbejdsgruppen, skal vi udarbejde konkrete handleplaner på baggrund af vores prioriterede emner…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Jeres bidrag er vigtige!</a:t>
            </a:r>
          </a:p>
          <a:p>
            <a:pPr marL="0" indent="0">
              <a:buNone/>
            </a:pPr>
            <a:endParaRPr lang="da-DK" b="1" dirty="0" smtClean="0"/>
          </a:p>
          <a:p>
            <a:r>
              <a:rPr lang="da-DK" dirty="0" smtClean="0"/>
              <a:t>Jeres input, idéer og viden er vigtig for vores arbejde</a:t>
            </a:r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videre proces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9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Spørgsmål og kommentarer</a:t>
            </a:r>
            <a:endParaRPr lang="da-DK" dirty="0"/>
          </a:p>
        </p:txBody>
      </p:sp>
      <p:sp>
        <p:nvSpPr>
          <p:cNvPr id="6" name="Afrundet rektangulær billedforklaring 5"/>
          <p:cNvSpPr/>
          <p:nvPr/>
        </p:nvSpPr>
        <p:spPr>
          <a:xfrm>
            <a:off x="2783632" y="2348880"/>
            <a:ext cx="5976664" cy="2304256"/>
          </a:xfrm>
          <a:prstGeom prst="wedgeRoundRectCallou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a-DK" sz="8000" noProof="0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7222570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THEME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 THEME DK" id="{A2BD4E93-4A84-4538-85D9-110E54AA2556}" vid="{260B55F2-79C1-433E-ADC6-D8D3BC2984E7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THEME DK</Template>
  <TotalTime>2818</TotalTime>
  <Words>403</Words>
  <Application>Microsoft Office PowerPoint</Application>
  <PresentationFormat>Widescreen</PresentationFormat>
  <Paragraphs>60</Paragraphs>
  <Slides>7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NFA THEME DK</vt:lpstr>
      <vt:lpstr>INSTRUKTIONER TILBAGEMELDINGSMØDET</vt:lpstr>
      <vt:lpstr>Tilbagemelding på prioriterede fokusområder og handleplaner</vt:lpstr>
      <vt:lpstr>TILBAGEMELDING FRA PRIORITERING</vt:lpstr>
      <vt:lpstr>Dagsorden </vt:lpstr>
      <vt:lpstr>Prioriterede indsatsområder</vt:lpstr>
      <vt:lpstr>Den videre proces</vt:lpstr>
      <vt:lpstr>Spørgsmål og kommentarer</vt:lpstr>
    </vt:vector>
  </TitlesOfParts>
  <Company>NFA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Næstved Park og Vej</dc:title>
  <dc:creator>Sofie Kauffeldt Hammelsvang</dc:creator>
  <cp:lastModifiedBy>Johan Simonsen Abildgaard (JSS)</cp:lastModifiedBy>
  <cp:revision>192</cp:revision>
  <cp:lastPrinted>2019-06-28T07:52:57Z</cp:lastPrinted>
  <dcterms:created xsi:type="dcterms:W3CDTF">2019-06-18T08:36:00Z</dcterms:created>
  <dcterms:modified xsi:type="dcterms:W3CDTF">2020-09-01T12:41:43Z</dcterms:modified>
</cp:coreProperties>
</file>