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78" r:id="rId4"/>
    <p:sldId id="266" r:id="rId5"/>
    <p:sldId id="267" r:id="rId6"/>
    <p:sldId id="274" r:id="rId7"/>
    <p:sldId id="273" r:id="rId8"/>
  </p:sldIdLst>
  <p:sldSz cx="12192000" cy="6858000"/>
  <p:notesSz cx="6805613" cy="9944100"/>
  <p:defaultTextStyle>
    <a:defPPr>
      <a:defRPr lang="en-US"/>
    </a:defPPr>
    <a:lvl1pPr marL="216000" indent="-216000" algn="l" defTabSz="914400" rtl="0" eaLnBrk="1" latinLnBrk="0" hangingPunct="1">
      <a:lnSpc>
        <a:spcPct val="104000"/>
      </a:lnSpc>
      <a:spcBef>
        <a:spcPts val="0"/>
      </a:spcBef>
      <a:spcAft>
        <a:spcPts val="300"/>
      </a:spcAft>
      <a:buClr>
        <a:schemeClr val="accent3"/>
      </a:buClr>
      <a:buFont typeface="Verdana" panose="020B0604030504040204" pitchFamily="34" charset="0"/>
      <a:buChar char="•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1pPr>
    <a:lvl2pPr marL="432000" indent="-216000" algn="l" defTabSz="914400" rtl="0" eaLnBrk="1" latinLnBrk="0" hangingPunct="1">
      <a:lnSpc>
        <a:spcPct val="104000"/>
      </a:lnSpc>
      <a:spcBef>
        <a:spcPts val="0"/>
      </a:spcBef>
      <a:spcAft>
        <a:spcPts val="300"/>
      </a:spcAft>
      <a:buClr>
        <a:schemeClr val="accent3"/>
      </a:buClr>
      <a:buFont typeface="Verdana" panose="020B0604030504040204" pitchFamily="34" charset="0"/>
      <a:buChar char="•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2pPr>
    <a:lvl3pPr marL="0" indent="0" algn="l" defTabSz="914400" rtl="0" eaLnBrk="1" latinLnBrk="0" hangingPunct="1">
      <a:lnSpc>
        <a:spcPct val="100000"/>
      </a:lnSpc>
      <a:spcBef>
        <a:spcPts val="0"/>
      </a:spcBef>
      <a:spcAft>
        <a:spcPts val="600"/>
      </a:spcAft>
      <a:buFont typeface="Calibri" panose="020F0502020204030204" pitchFamily="34" charset="0"/>
      <a:buChar char="​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3pPr>
    <a:lvl4pPr marL="0" indent="0" algn="l" defTabSz="914400" rtl="0" eaLnBrk="1" latinLnBrk="0" hangingPunct="1">
      <a:lnSpc>
        <a:spcPct val="104000"/>
      </a:lnSpc>
      <a:spcBef>
        <a:spcPts val="600"/>
      </a:spcBef>
      <a:spcAft>
        <a:spcPts val="0"/>
      </a:spcAft>
      <a:buFont typeface="Calibri" panose="020F0502020204030204" pitchFamily="34" charset="0"/>
      <a:buChar char="​"/>
      <a:defRPr sz="16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4pPr>
    <a:lvl5pPr marL="0" indent="0" algn="l" defTabSz="914400" rtl="0" eaLnBrk="1" latinLnBrk="0" hangingPunct="1">
      <a:lnSpc>
        <a:spcPct val="100000"/>
      </a:lnSpc>
      <a:spcBef>
        <a:spcPts val="600"/>
      </a:spcBef>
      <a:spcAft>
        <a:spcPts val="0"/>
      </a:spcAft>
      <a:buFont typeface="Calibri" panose="020F0502020204030204" pitchFamily="34" charset="0"/>
      <a:buChar char="​"/>
      <a:defRPr sz="24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5pPr>
    <a:lvl6pPr marL="0" indent="0" algn="l" defTabSz="914400" rtl="0" eaLnBrk="1" latinLnBrk="0" hangingPunct="1">
      <a:lnSpc>
        <a:spcPct val="100000"/>
      </a:lnSpc>
      <a:spcBef>
        <a:spcPts val="0"/>
      </a:spcBef>
      <a:buFont typeface="Calibri" panose="020F0502020204030204" pitchFamily="34" charset="0"/>
      <a:buChar char="​"/>
      <a:defRPr sz="46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6pPr>
    <a:lvl7pPr marL="0" indent="0" algn="l" defTabSz="914400" rtl="0" eaLnBrk="1" latinLnBrk="0" hangingPunct="1">
      <a:lnSpc>
        <a:spcPct val="100000"/>
      </a:lnSpc>
      <a:spcBef>
        <a:spcPts val="0"/>
      </a:spcBef>
      <a:buFont typeface="Calibri" panose="020F0502020204030204" pitchFamily="34" charset="0"/>
      <a:buChar char="​"/>
      <a:defRPr sz="10000" b="1" kern="1200" baseline="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7pPr>
    <a:lvl8pPr marL="0" indent="0" algn="l" defTabSz="914400" rtl="0" eaLnBrk="1" latinLnBrk="0" hangingPunct="1">
      <a:lnSpc>
        <a:spcPct val="100000"/>
      </a:lnSpc>
      <a:spcBef>
        <a:spcPts val="0"/>
      </a:spcBef>
      <a:spcAft>
        <a:spcPts val="300"/>
      </a:spcAft>
      <a:buFont typeface="Calibri" panose="020F0502020204030204" pitchFamily="34" charset="0"/>
      <a:buChar char="​"/>
      <a:defRPr sz="950" kern="1200">
        <a:solidFill>
          <a:srgbClr val="7C6E6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8pPr>
    <a:lvl9pPr marL="0" indent="0" algn="l" defTabSz="914400" rtl="0" eaLnBrk="1" latinLnBrk="0" hangingPunct="1">
      <a:lnSpc>
        <a:spcPct val="100000"/>
      </a:lnSpc>
      <a:spcBef>
        <a:spcPts val="0"/>
      </a:spcBef>
      <a:spcAft>
        <a:spcPts val="300"/>
      </a:spcAft>
      <a:buFont typeface="Calibri" panose="020F0502020204030204" pitchFamily="34" charset="0"/>
      <a:buChar char="​"/>
      <a:defRPr sz="950" b="1" kern="1200" baseline="0">
        <a:solidFill>
          <a:srgbClr val="7C6E6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Clausen (TCL)" initials="TC(" lastIdx="4" clrIdx="0">
    <p:extLst>
      <p:ext uri="{19B8F6BF-5375-455C-9EA6-DF929625EA0E}">
        <p15:presenceInfo xmlns:p15="http://schemas.microsoft.com/office/powerpoint/2012/main" userId="S-1-5-21-2100284113-1573851820-878952375-928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819E"/>
    <a:srgbClr val="EBB1C3"/>
    <a:srgbClr val="FDB1C3"/>
    <a:srgbClr val="97BCFF"/>
    <a:srgbClr val="6199FF"/>
    <a:srgbClr val="89B3FF"/>
    <a:srgbClr val="D1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yst layout 3 - Markering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400" autoAdjust="0"/>
  </p:normalViewPr>
  <p:slideViewPr>
    <p:cSldViewPr>
      <p:cViewPr varScale="1">
        <p:scale>
          <a:sx n="104" d="100"/>
          <a:sy n="104" d="100"/>
        </p:scale>
        <p:origin x="13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4-28T15:35:09.202" idx="1">
    <p:pos x="2833" y="1292"/>
    <p:text>JEg savner, at man kan skrive begrundelserne for de valgte indsatsområder ind i på powerpointen.</p:text>
    <p:extLst>
      <p:ext uri="{C676402C-5697-4E1C-873F-D02D1690AC5C}">
        <p15:threadingInfo xmlns:p15="http://schemas.microsoft.com/office/powerpoint/2012/main" timeZoneBias="-120"/>
      </p:ext>
    </p:extLst>
  </p:cm>
  <p:cm authorId="1" dt="2020-04-28T15:35:56.827" idx="2">
    <p:pos x="2560" y="390"/>
    <p:text>Jeg har ændret order 'fokusområde' til ' indsatsområde'</p:text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191EA62F-06C3-45EF-954F-B51D6B89F2FC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4940" y="9445169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195EC87-68B8-463F-82BD-029455D0FE2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4382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13200-FDC0-497A-935A-43D2CF46E084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6F214-8107-49FC-AF29-6BF6F070C4B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7128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8432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Dette slide er en orientering til dig som leder/tovholder. Det er tænkt som en</a:t>
            </a:r>
            <a:r>
              <a:rPr lang="da-DK" baseline="0" dirty="0" smtClean="0"/>
              <a:t> baggrundsviden </a:t>
            </a:r>
            <a:r>
              <a:rPr lang="da-DK" baseline="0" smtClean="0"/>
              <a:t>til dit oplæg</a:t>
            </a:r>
            <a:r>
              <a:rPr lang="da-DK" baseline="0" dirty="0" smtClean="0"/>
              <a:t>.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3236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1663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Punkterne foreslået</a:t>
            </a:r>
            <a:r>
              <a:rPr lang="da-DK" baseline="0" dirty="0" smtClean="0"/>
              <a:t> ovenfor er blot en inspiration til de begrundelser, som I kunne have haft. Det er vigtigt, at I her sætter jeres egne begrundelser ind.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698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492" y="2462526"/>
            <a:ext cx="8143200" cy="1609200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000"/>
            </a:lvl1pPr>
          </a:lstStyle>
          <a:p>
            <a:r>
              <a:rPr lang="en-US" noProof="0" smtClean="0"/>
              <a:t>Click to edit Master title style</a:t>
            </a:r>
            <a:endParaRPr lang="da-DK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492" y="4446000"/>
            <a:ext cx="8143200" cy="165576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noProof="0" smtClean="0"/>
              <a:t>Click to edit Master subtitle style</a:t>
            </a:r>
            <a:endParaRPr lang="da-DK" noProof="0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9198001" y="805417"/>
            <a:ext cx="2559600" cy="115200"/>
          </a:xfrm>
        </p:spPr>
        <p:txBody>
          <a:bodyPr/>
          <a:lstStyle>
            <a:lvl1pPr marL="0" indent="0" algn="r">
              <a:buNone/>
              <a:defRPr sz="713" b="0">
                <a:solidFill>
                  <a:schemeClr val="tx2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4461DC-8B44-4DE3-AEA0-5049A880ECDD}"/>
              </a:ext>
            </a:extLst>
          </p:cNvPr>
          <p:cNvSpPr/>
          <p:nvPr/>
        </p:nvSpPr>
        <p:spPr>
          <a:xfrm>
            <a:off x="431611" y="0"/>
            <a:ext cx="11331764" cy="26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61557C-824F-41F9-87B9-A19D054280EB}"/>
              </a:ext>
            </a:extLst>
          </p:cNvPr>
          <p:cNvSpPr/>
          <p:nvPr/>
        </p:nvSpPr>
        <p:spPr>
          <a:xfrm>
            <a:off x="431611" y="6595200"/>
            <a:ext cx="11331764" cy="26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651556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/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noProof="0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497694"/>
            <a:ext cx="2559600" cy="115200"/>
          </a:xfrm>
        </p:spPr>
        <p:txBody>
          <a:bodyPr/>
          <a:lstStyle>
            <a:lvl1pPr marL="0" indent="0" algn="r">
              <a:buNone/>
              <a:defRPr sz="713" b="1"/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noProof="0" dirty="0"/>
              <a:t>Navn Navnesen</a:t>
            </a:r>
          </a:p>
        </p:txBody>
      </p:sp>
      <p:pic>
        <p:nvPicPr>
          <p:cNvPr id="1026" name="Picture 2" descr="C:\Users\ibl\Desktop\PP skabelon\LOGOER\Det Nationale Forskingscenter for Arbejdsmilj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31" y="262800"/>
            <a:ext cx="2787589" cy="124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292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al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1FF51C73-4488-4E0B-8A5D-D7AA11C9E3F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7" name="Date_DateCustomA" hidden="1">
            <a:extLst>
              <a:ext uri="{FF2B5EF4-FFF2-40B4-BE49-F238E27FC236}">
                <a16:creationId xmlns:a16="http://schemas.microsoft.com/office/drawing/2014/main" id="{1BBF7982-38D1-452A-8F40-BF165A383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827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5" name="Date_DateCustomA" hidden="1">
            <a:extLst>
              <a:ext uri="{FF2B5EF4-FFF2-40B4-BE49-F238E27FC236}">
                <a16:creationId xmlns:a16="http://schemas.microsoft.com/office/drawing/2014/main" id="{0456FB29-A127-41CE-A7CE-3D8128F4E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3829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r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eader"/>
          <p:cNvSpPr txBox="1"/>
          <p:nvPr/>
        </p:nvSpPr>
        <p:spPr>
          <a:xfrm>
            <a:off x="539748" y="539751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User guide –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delete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before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use</a:t>
            </a:r>
            <a:endParaRPr lang="da-DK" sz="1350" dirty="0"/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39753" y="1833790"/>
            <a:ext cx="2160799" cy="323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text</a:t>
            </a:r>
            <a:r>
              <a:rPr lang="da-DK" sz="75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styles</a:t>
            </a:r>
            <a:endParaRPr lang="da-DK" sz="75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jump through </a:t>
            </a:r>
            <a:b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levels. Click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then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switch from one level to the next level</a:t>
            </a:r>
          </a:p>
          <a:p>
            <a:pPr eaLnBrk="1" hangingPunct="1">
              <a:spcAft>
                <a:spcPts val="900"/>
              </a:spcAft>
              <a:defRPr/>
            </a:pP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go back in levels use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SHIFT-TAB</a:t>
            </a: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Alternatively, </a:t>
            </a:r>
            <a:r>
              <a:rPr 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</a:t>
            </a:r>
            <a:b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 </a:t>
            </a:r>
            <a: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level can be used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layouts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tab</a:t>
            </a:r>
            <a:endParaRPr lang="da-DK" altLang="da-DK" sz="675" b="0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Slide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to insert new slide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change an appropriate layout from the </a:t>
            </a:r>
            <a:b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strike="noStrike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 down</a:t>
            </a:r>
            <a:r>
              <a:rPr lang="da-DK" altLang="da-DK" sz="675" strike="noStrike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menu </a:t>
            </a:r>
          </a:p>
          <a:p>
            <a:pPr fontAlgn="auto">
              <a:spcBef>
                <a:spcPts val="900"/>
              </a:spcBef>
              <a:spcAft>
                <a:spcPts val="450"/>
              </a:spcAft>
              <a:buFont typeface="+mj-lt"/>
              <a:buNone/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slide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tab</a:t>
            </a:r>
            <a:endParaRPr lang="da-DK" altLang="da-DK" sz="675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Click the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to resetposition, size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formatting of the </a:t>
            </a:r>
            <a:b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placeholders to their default settings</a:t>
            </a:r>
            <a:endParaRPr lang="da-DK" alt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180"/>
              </a:spcAft>
              <a:defRPr/>
            </a:pPr>
            <a:endParaRPr 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498494" y="1833789"/>
            <a:ext cx="2160799" cy="1972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slides with pictureplaceholder,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icon and 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change size or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of the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scale the picture,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 down while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dragging the corners of the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delete the picture and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a new one, the picture may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 in front of the text or graphic.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this happens, select the picture,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right-click and 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to Back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925242" y="1815928"/>
            <a:ext cx="2160799" cy="228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slide number, </a:t>
            </a:r>
            <a:b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and footer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this at the very end, so you get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the corrections on all slides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and Footer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(write the desired text)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All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used on one slide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view drawing guides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tab, set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mark next to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</a:t>
            </a: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Alt + F9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quick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viewing of guides</a:t>
            </a:r>
          </a:p>
        </p:txBody>
      </p:sp>
      <p:pic>
        <p:nvPicPr>
          <p:cNvPr id="28" name="1 Increase decr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549" y="2877130"/>
            <a:ext cx="549328" cy="285228"/>
          </a:xfrm>
          <a:prstGeom prst="rect">
            <a:avLst/>
          </a:prstGeom>
        </p:spPr>
      </p:pic>
      <p:pic>
        <p:nvPicPr>
          <p:cNvPr id="13" name="2 New pictur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943" y="3538596"/>
            <a:ext cx="324764" cy="578237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/>
        </p:nvPicPr>
        <p:blipFill rotWithShape="1">
          <a:blip r:embed="rId4"/>
          <a:srcRect l="36944" r="2272" b="69429"/>
          <a:stretch/>
        </p:blipFill>
        <p:spPr>
          <a:xfrm>
            <a:off x="2729933" y="4208200"/>
            <a:ext cx="593368" cy="192211"/>
          </a:xfrm>
          <a:prstGeom prst="rect">
            <a:avLst/>
          </a:prstGeom>
        </p:spPr>
      </p:pic>
      <p:pic>
        <p:nvPicPr>
          <p:cNvPr id="19" name="4 Reset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1922" y="5318642"/>
            <a:ext cx="492452" cy="200416"/>
          </a:xfrm>
          <a:prstGeom prst="rect">
            <a:avLst/>
          </a:prstGeom>
        </p:spPr>
      </p:pic>
      <p:pic>
        <p:nvPicPr>
          <p:cNvPr id="5" name="5 Insert pictur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5718" y="2075087"/>
            <a:ext cx="262151" cy="256054"/>
          </a:xfrm>
          <a:prstGeom prst="rect">
            <a:avLst/>
          </a:prstGeom>
        </p:spPr>
      </p:pic>
      <p:pic>
        <p:nvPicPr>
          <p:cNvPr id="23" name="6 Crop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6348" y="2748411"/>
            <a:ext cx="337400" cy="321707"/>
          </a:xfrm>
          <a:prstGeom prst="rect">
            <a:avLst/>
          </a:prstGeom>
        </p:spPr>
      </p:pic>
      <p:pic>
        <p:nvPicPr>
          <p:cNvPr id="2" name="7 Scale pictur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84054" y="3242401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510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/>
        </p:nvSpPr>
        <p:spPr>
          <a:xfrm>
            <a:off x="539748" y="539751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a-DK" sz="24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39752" y="1833790"/>
            <a:ext cx="2280360" cy="3288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sz="75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da-DK" sz="75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layouts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indsætte nyt slide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dit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nuværende layout til et alternativt</a:t>
            </a:r>
          </a:p>
          <a:p>
            <a:pPr fontAlgn="auto">
              <a:spcBef>
                <a:spcPts val="900"/>
              </a:spcBef>
              <a:spcAft>
                <a:spcPts val="450"/>
              </a:spcAft>
              <a:buFont typeface="+mj-lt"/>
              <a:buNone/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 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180"/>
              </a:spcAft>
              <a:defRPr/>
            </a:pPr>
            <a:endParaRPr 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498494" y="1833789"/>
            <a:ext cx="2160799" cy="191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925240" y="1815928"/>
            <a:ext cx="2358243" cy="240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 sidste i din præsentation, så det slår igennem på alle slides</a:t>
            </a: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1 Forøg formind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549" y="2877130"/>
            <a:ext cx="549328" cy="285228"/>
          </a:xfrm>
          <a:prstGeom prst="rect">
            <a:avLst/>
          </a:prstGeom>
        </p:spPr>
      </p:pic>
      <p:pic>
        <p:nvPicPr>
          <p:cNvPr id="20" name="2 Ny slide"/>
          <p:cNvPicPr>
            <a:picLocks noChangeAspect="1"/>
          </p:cNvPicPr>
          <p:nvPr/>
        </p:nvPicPr>
        <p:blipFill rotWithShape="1">
          <a:blip r:embed="rId3"/>
          <a:srcRect l="2931" r="60888"/>
          <a:stretch/>
        </p:blipFill>
        <p:spPr>
          <a:xfrm>
            <a:off x="2714469" y="3538596"/>
            <a:ext cx="363713" cy="647461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/>
        </p:nvPicPr>
        <p:blipFill rotWithShape="1">
          <a:blip r:embed="rId3"/>
          <a:srcRect l="36944" r="2272" b="69429"/>
          <a:stretch/>
        </p:blipFill>
        <p:spPr>
          <a:xfrm>
            <a:off x="2729933" y="4208200"/>
            <a:ext cx="593368" cy="192211"/>
          </a:xfrm>
          <a:prstGeom prst="rect">
            <a:avLst/>
          </a:prstGeom>
        </p:spPr>
      </p:pic>
      <p:pic>
        <p:nvPicPr>
          <p:cNvPr id="24" name="4 Nulstil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2637" y="5318642"/>
            <a:ext cx="547241" cy="197798"/>
          </a:xfrm>
          <a:prstGeom prst="rect">
            <a:avLst/>
          </a:prstGeom>
        </p:spPr>
      </p:pic>
      <p:pic>
        <p:nvPicPr>
          <p:cNvPr id="5" name="5 Indsæt billed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5718" y="2075087"/>
            <a:ext cx="262151" cy="256054"/>
          </a:xfrm>
          <a:prstGeom prst="rect">
            <a:avLst/>
          </a:prstGeom>
        </p:spPr>
      </p:pic>
      <p:pic>
        <p:nvPicPr>
          <p:cNvPr id="23" name="6 Beskær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6348" y="2748411"/>
            <a:ext cx="337400" cy="321707"/>
          </a:xfrm>
          <a:prstGeom prst="rect">
            <a:avLst/>
          </a:prstGeom>
        </p:spPr>
      </p:pic>
      <p:pic>
        <p:nvPicPr>
          <p:cNvPr id="2" name="7 Skalér billed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4054" y="3242401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21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688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C8C3E4E-BBDD-48E9-8B71-E6059F11396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4452CA0-426F-4CB6-9FD6-95786A854BF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0" y="0"/>
            <a:ext cx="12192000" cy="6858000"/>
          </a:xfrm>
        </p:spPr>
        <p:txBody>
          <a:bodyPr lIns="0" tIns="1620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Marker baggrund for indsætte billede</a:t>
            </a:r>
            <a:endParaRPr lang="da-DK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443C751-657A-44C9-873F-498B6CC2FDE1}"/>
              </a:ext>
            </a:extLst>
          </p:cNvPr>
          <p:cNvSpPr/>
          <p:nvPr/>
        </p:nvSpPr>
        <p:spPr>
          <a:xfrm>
            <a:off x="431611" y="0"/>
            <a:ext cx="11331764" cy="26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FE88B3-205D-4832-9530-76BB01F7081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4399" y="0"/>
            <a:ext cx="11328976" cy="262800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 sz="1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492" y="2462526"/>
            <a:ext cx="8143200" cy="1609200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492" y="4446000"/>
            <a:ext cx="8143200" cy="165576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9198001" y="805417"/>
            <a:ext cx="2559600" cy="115200"/>
          </a:xfrm>
        </p:spPr>
        <p:txBody>
          <a:bodyPr/>
          <a:lstStyle>
            <a:lvl1pPr marL="0" indent="0" algn="r">
              <a:buNone/>
              <a:defRPr sz="713" b="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651556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497694"/>
            <a:ext cx="2559600" cy="115200"/>
          </a:xfrm>
        </p:spPr>
        <p:txBody>
          <a:bodyPr/>
          <a:lstStyle>
            <a:lvl1pPr marL="0" indent="0" algn="r">
              <a:buNone/>
              <a:defRPr sz="713" b="1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 Navnesen</a:t>
            </a:r>
          </a:p>
        </p:txBody>
      </p:sp>
      <p:sp>
        <p:nvSpPr>
          <p:cNvPr id="13" name="FLD_PresentationTitle" hidden="1">
            <a:extLst>
              <a:ext uri="{FF2B5EF4-FFF2-40B4-BE49-F238E27FC236}">
                <a16:creationId xmlns:a16="http://schemas.microsoft.com/office/drawing/2014/main" id="{C123D1A9-0767-483A-8225-65459EFEC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4" name="Slide Number Placeholder 5" hidden="1">
            <a:extLst>
              <a:ext uri="{FF2B5EF4-FFF2-40B4-BE49-F238E27FC236}">
                <a16:creationId xmlns:a16="http://schemas.microsoft.com/office/drawing/2014/main" id="{79797EBF-36A9-4B7E-9F87-8907DC9CB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E6FBC98D-49B7-4509-923D-45CFDF8C5A0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4399" y="6595200"/>
            <a:ext cx="11328976" cy="2628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 sz="1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2050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32" y="145780"/>
            <a:ext cx="2826264" cy="125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569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1" y="2052000"/>
            <a:ext cx="8748000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41DBED25-9FCF-4042-BE7C-9B92A9FF8C9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B47D0394-8450-48E0-A2F6-94FDD27F6829}"/>
              </a:ext>
            </a:extLst>
          </p:cNvPr>
          <p:cNvSpPr/>
          <p:nvPr/>
        </p:nvSpPr>
        <p:spPr>
          <a:xfrm>
            <a:off x="427122" y="2046516"/>
            <a:ext cx="11337759" cy="376199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CE6BEE09-5A9E-4EAA-98FA-EDC36D17FA3D}"/>
              </a:ext>
            </a:extLst>
          </p:cNvPr>
          <p:cNvSpPr/>
          <p:nvPr/>
        </p:nvSpPr>
        <p:spPr>
          <a:xfrm>
            <a:off x="427122" y="617429"/>
            <a:ext cx="11337759" cy="61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6953E9D-48F1-4357-9744-F7244863C59D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2044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54876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64C4D93-7B27-4019-925E-9DB35D7C3D8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B91A6608-7D3E-4593-BB31-B40A60FDA8A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77202" y="2052000"/>
            <a:ext cx="548039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6FF08774-C93E-4FA8-9CF6-8A28A6330EA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1" name="Date_DateCustomA" hidden="1">
            <a:extLst>
              <a:ext uri="{FF2B5EF4-FFF2-40B4-BE49-F238E27FC236}">
                <a16:creationId xmlns:a16="http://schemas.microsoft.com/office/drawing/2014/main" id="{3B1BAB41-9B89-4DAB-AC95-398DF9CCB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4830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C9ADD05-CB26-41BC-BADE-66930D04AFF3}"/>
              </a:ext>
            </a:extLst>
          </p:cNvPr>
          <p:cNvSpPr/>
          <p:nvPr/>
        </p:nvSpPr>
        <p:spPr>
          <a:xfrm>
            <a:off x="0" y="2"/>
            <a:ext cx="5914792" cy="68579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4802" y="2052000"/>
            <a:ext cx="548279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64C4D93-7B27-4019-925E-9DB35D7C3D8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6274802" y="1024142"/>
            <a:ext cx="5482791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B2ED1E1-EDDB-4615-B974-BB35C694000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7040" y="628650"/>
            <a:ext cx="5127625" cy="5185344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3944CFDE-3736-4D22-A73D-5C4C944F0F2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74800" y="617429"/>
            <a:ext cx="5485200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2" name="Date_DateCustomA" hidden="1">
            <a:extLst>
              <a:ext uri="{FF2B5EF4-FFF2-40B4-BE49-F238E27FC236}">
                <a16:creationId xmlns:a16="http://schemas.microsoft.com/office/drawing/2014/main" id="{F0CBB1BF-508B-4620-B53A-E34B60BA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pic>
        <p:nvPicPr>
          <p:cNvPr id="4098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72" y="5820191"/>
            <a:ext cx="2000761" cy="89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39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74208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41DBED25-9FCF-4042-BE7C-9B92A9FF8C9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8" name="Text Placeholder 20">
            <a:extLst>
              <a:ext uri="{FF2B5EF4-FFF2-40B4-BE49-F238E27FC236}">
                <a16:creationId xmlns:a16="http://schemas.microsoft.com/office/drawing/2014/main" id="{F5C50BA5-F381-447A-A5C2-DE11561DBB2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08000" y="2052000"/>
            <a:ext cx="3549597" cy="1607495"/>
          </a:xfrm>
          <a:solidFill>
            <a:schemeClr val="tx2"/>
          </a:solidFill>
        </p:spPr>
        <p:txBody>
          <a:bodyPr lIns="216000" tIns="216000" rIns="216000" bIns="216000"/>
          <a:lstStyle>
            <a:lvl1pPr marL="0" indent="0">
              <a:buClr>
                <a:schemeClr val="bg1"/>
              </a:buClr>
              <a:buFont typeface="Calibri" panose="020F0502020204030204" pitchFamily="34" charset="0"/>
              <a:buChar char="​"/>
              <a:defRPr sz="3300" b="1">
                <a:solidFill>
                  <a:schemeClr val="bg1"/>
                </a:solidFill>
              </a:defRPr>
            </a:lvl1pPr>
            <a:lvl2pPr marL="0" indent="0">
              <a:buClr>
                <a:schemeClr val="bg1"/>
              </a:buClr>
              <a:buFont typeface="Calibri" panose="020F0502020204030204" pitchFamily="34" charset="0"/>
              <a:buChar char="​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56%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" name="Date_DateCustomA" hidden="1">
            <a:extLst>
              <a:ext uri="{FF2B5EF4-FFF2-40B4-BE49-F238E27FC236}">
                <a16:creationId xmlns:a16="http://schemas.microsoft.com/office/drawing/2014/main" id="{D3897813-E321-452C-B280-9AE7127C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D0F0542-3174-4669-BF1C-AC0ADE13A9E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5C262016-37C5-41B6-8FC4-E5614F7A543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08000" y="3853150"/>
            <a:ext cx="3549597" cy="1607495"/>
          </a:xfrm>
          <a:solidFill>
            <a:schemeClr val="accent2"/>
          </a:solidFill>
        </p:spPr>
        <p:txBody>
          <a:bodyPr lIns="216000" tIns="216000" rIns="216000" bIns="216000"/>
          <a:lstStyle>
            <a:lvl1pPr marL="0" indent="0">
              <a:buClr>
                <a:schemeClr val="bg1"/>
              </a:buClr>
              <a:buFont typeface="Calibri" panose="020F0502020204030204" pitchFamily="34" charset="0"/>
              <a:buChar char="​"/>
              <a:defRPr sz="1200" b="0">
                <a:solidFill>
                  <a:schemeClr val="tx2"/>
                </a:solidFill>
              </a:defRPr>
            </a:lvl1pPr>
            <a:lvl2pPr marL="0" indent="0">
              <a:buClr>
                <a:schemeClr val="bg1"/>
              </a:buClr>
              <a:buFont typeface="Calibri" panose="020F0502020204030204" pitchFamily="34" charset="0"/>
              <a:buChar char="​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208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indhold og bille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FE571E61-9BE6-4D21-93C5-55BB00D16155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6274800" y="0"/>
            <a:ext cx="5917200" cy="6858000"/>
          </a:xfrm>
          <a:solidFill>
            <a:schemeClr val="bg2"/>
          </a:solidFill>
        </p:spPr>
        <p:txBody>
          <a:bodyPr tIns="648000" anchor="ctr" anchorCtr="0"/>
          <a:lstStyle>
            <a:lvl1pPr marL="0" indent="0" algn="ct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ikon for at indsætte billede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54876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9" name="Title Placeholder 1">
            <a:extLst>
              <a:ext uri="{FF2B5EF4-FFF2-40B4-BE49-F238E27FC236}">
                <a16:creationId xmlns:a16="http://schemas.microsoft.com/office/drawing/2014/main" id="{938FB493-B08C-476B-B49E-C8AD993273C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5487671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1" name="Date_DateCustomA" hidden="1">
            <a:extLst>
              <a:ext uri="{FF2B5EF4-FFF2-40B4-BE49-F238E27FC236}">
                <a16:creationId xmlns:a16="http://schemas.microsoft.com/office/drawing/2014/main" id="{CF23EAF1-C319-4D2A-8C45-7DFF9A3BB6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34133B0-3967-4329-B503-D07DB7228048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5487671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6677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k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00E2174-B641-49F1-B88A-78B3D5337C9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800" y="2462526"/>
            <a:ext cx="10082403" cy="1609200"/>
          </a:xfrm>
        </p:spPr>
        <p:txBody>
          <a:bodyPr anchor="ctr" anchorCtr="0"/>
          <a:lstStyle>
            <a:lvl1pPr algn="ctr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 b="0">
                <a:noFill/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>
                <a:noFill/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61557C-824F-41F9-87B9-A19D054280EB}"/>
              </a:ext>
            </a:extLst>
          </p:cNvPr>
          <p:cNvSpPr/>
          <p:nvPr/>
        </p:nvSpPr>
        <p:spPr>
          <a:xfrm>
            <a:off x="431611" y="6595200"/>
            <a:ext cx="11331764" cy="26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5817161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5663299"/>
            <a:ext cx="2559600" cy="115200"/>
          </a:xfrm>
        </p:spPr>
        <p:txBody>
          <a:bodyPr/>
          <a:lstStyle>
            <a:lvl1pPr marL="0" indent="0" algn="r">
              <a:buNone/>
              <a:defRPr sz="713" b="1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 Navnesen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90B67A7E-F8AD-4501-B3ED-7DF56BC189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98000" y="6093771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Navn.navnesen@bm.dk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33219B6C-E56F-40C7-AC30-BCA5E6900E7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98000" y="6229285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+45 2345 3456</a:t>
            </a:r>
          </a:p>
        </p:txBody>
      </p:sp>
      <p:pic>
        <p:nvPicPr>
          <p:cNvPr id="5122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08" y="5344359"/>
            <a:ext cx="2811507" cy="1250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109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lede blå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02E20981-DA76-4348-8061-6D994FFD98BB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tIns="1620000" anchor="t" anchorCtr="0"/>
          <a:lstStyle>
            <a:lvl1pPr marL="0" marR="0" indent="0" algn="ctr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225"/>
              </a:spcAft>
              <a:buClr>
                <a:schemeClr val="accent3"/>
              </a:buClr>
              <a:buSzTx/>
              <a:buFont typeface="Verdana" panose="020B0604030504040204" pitchFamily="34" charset="0"/>
              <a:buNone/>
              <a:tabLst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ctr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225"/>
              </a:spcAft>
              <a:buClr>
                <a:schemeClr val="accent3"/>
              </a:buClr>
              <a:buSzTx/>
              <a:buFont typeface="Verdana" panose="020B0604030504040204" pitchFamily="34" charset="0"/>
              <a:buNone/>
              <a:tabLst/>
              <a:defRPr/>
            </a:pPr>
            <a:r>
              <a:rPr lang="da-DK" noProof="0"/>
              <a:t>Marker baggrund for at indsætte billede</a:t>
            </a:r>
            <a:endParaRPr lang="da-DK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800" y="2462526"/>
            <a:ext cx="10082403" cy="1609200"/>
          </a:xfrm>
        </p:spPr>
        <p:txBody>
          <a:bodyPr anchor="ctr" anchorCtr="0"/>
          <a:lstStyle>
            <a:lvl1pPr algn="ctr">
              <a:lnSpc>
                <a:spcPct val="100000"/>
              </a:lnSpc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3" name="FLD_PresentationTitle">
            <a:extLst>
              <a:ext uri="{FF2B5EF4-FFF2-40B4-BE49-F238E27FC236}">
                <a16:creationId xmlns:a16="http://schemas.microsoft.com/office/drawing/2014/main" id="{63D5B0E7-3D1F-42FA-ABF0-9019A7930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CBFEA6B7-9380-4434-8E44-527B3CEEF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37" name="Date_DateCustomA" hidden="1">
            <a:extLst>
              <a:ext uri="{FF2B5EF4-FFF2-40B4-BE49-F238E27FC236}">
                <a16:creationId xmlns:a16="http://schemas.microsoft.com/office/drawing/2014/main" id="{8BE199B1-A553-43EF-83DF-C1211EC6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pic>
        <p:nvPicPr>
          <p:cNvPr id="11" name="Picture 3" descr="C:\Users\ibl\Desktop\PP skabelon\LOGOER\Det Nationale Forskingscenter for Arbejdsmiljo_POS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49" y="5939161"/>
            <a:ext cx="1675729" cy="745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474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427122" y="2051999"/>
            <a:ext cx="11332879" cy="3761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2"/>
          </p:nvPr>
        </p:nvSpPr>
        <p:spPr>
          <a:xfrm>
            <a:off x="1" y="7219218"/>
            <a:ext cx="2401755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9171709" y="6387717"/>
            <a:ext cx="2588291" cy="1133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None/>
              <a:defRPr sz="375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9171709" y="6501068"/>
            <a:ext cx="2588291" cy="1133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None/>
              <a:defRPr sz="375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09A0974A-8F5C-4FD4-9E38-7D5A997486A5}"/>
              </a:ext>
            </a:extLst>
          </p:cNvPr>
          <p:cNvSpPr>
            <a:spLocks/>
          </p:cNvSpPr>
          <p:nvPr/>
        </p:nvSpPr>
        <p:spPr bwMode="auto">
          <a:xfrm>
            <a:off x="773113" y="7905750"/>
            <a:ext cx="0" cy="6858000"/>
          </a:xfrm>
          <a:custGeom>
            <a:avLst/>
            <a:gdLst>
              <a:gd name="T0" fmla="*/ 0 h 4320"/>
              <a:gd name="T1" fmla="*/ 4320 h 4320"/>
              <a:gd name="T2" fmla="*/ 0 h 432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4320">
                <a:moveTo>
                  <a:pt x="0" y="0"/>
                </a:move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rgbClr val="F0EF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7" name="Line 6">
            <a:extLst>
              <a:ext uri="{FF2B5EF4-FFF2-40B4-BE49-F238E27FC236}">
                <a16:creationId xmlns:a16="http://schemas.microsoft.com/office/drawing/2014/main" id="{B3C8D39D-F11E-4185-A47B-8AC40BA1A3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113" y="7905750"/>
            <a:ext cx="0" cy="6858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F0C239E8-9311-4B2C-A349-76443C49A633}"/>
              </a:ext>
            </a:extLst>
          </p:cNvPr>
          <p:cNvSpPr>
            <a:spLocks/>
          </p:cNvSpPr>
          <p:nvPr/>
        </p:nvSpPr>
        <p:spPr bwMode="auto">
          <a:xfrm>
            <a:off x="773113" y="7905750"/>
            <a:ext cx="0" cy="6858000"/>
          </a:xfrm>
          <a:custGeom>
            <a:avLst/>
            <a:gdLst>
              <a:gd name="T0" fmla="*/ 0 h 4320"/>
              <a:gd name="T1" fmla="*/ 4320 h 4320"/>
              <a:gd name="T2" fmla="*/ 0 h 432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4320">
                <a:moveTo>
                  <a:pt x="0" y="0"/>
                </a:move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rgbClr val="0030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9" name="Line 8">
            <a:extLst>
              <a:ext uri="{FF2B5EF4-FFF2-40B4-BE49-F238E27FC236}">
                <a16:creationId xmlns:a16="http://schemas.microsoft.com/office/drawing/2014/main" id="{CC4BACEA-3C6F-4AEA-ACDA-9297B63E3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113" y="7905750"/>
            <a:ext cx="0" cy="6858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pic>
        <p:nvPicPr>
          <p:cNvPr id="3074" name="Picture 2" descr="C:\Users\ibl\Desktop\PP skabelon\LOGOER\Det Nationale Forskingscenter for Arbejdsmiljo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29" y="5939163"/>
            <a:ext cx="1716063" cy="76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22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104000"/>
        </a:lnSpc>
        <a:spcBef>
          <a:spcPct val="0"/>
        </a:spcBef>
        <a:buNone/>
        <a:defRPr sz="18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62000" indent="-162000" algn="l" defTabSz="685800" rtl="0" eaLnBrk="1" latinLnBrk="0" hangingPunct="1">
        <a:lnSpc>
          <a:spcPct val="104000"/>
        </a:lnSpc>
        <a:spcBef>
          <a:spcPts val="450"/>
        </a:spcBef>
        <a:spcAft>
          <a:spcPts val="225"/>
        </a:spcAft>
        <a:buClr>
          <a:schemeClr val="accent3"/>
        </a:buClr>
        <a:buFont typeface="Verdana" panose="020B0604030504040204" pitchFamily="34" charset="0"/>
        <a:buChar char="•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324000" indent="-162000" algn="l" defTabSz="685800" rtl="0" eaLnBrk="1" latinLnBrk="0" hangingPunct="1">
        <a:lnSpc>
          <a:spcPct val="104000"/>
        </a:lnSpc>
        <a:spcBef>
          <a:spcPts val="0"/>
        </a:spcBef>
        <a:spcAft>
          <a:spcPts val="225"/>
        </a:spcAft>
        <a:buClr>
          <a:schemeClr val="accent3"/>
        </a:buClr>
        <a:buFont typeface="Verdana" panose="020B0604030504040204" pitchFamily="34" charset="0"/>
        <a:buChar char="•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Font typeface="Calibri" panose="020F0502020204030204" pitchFamily="34" charset="0"/>
        <a:buChar char="​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0" indent="0" algn="l" defTabSz="685800" rtl="0" eaLnBrk="1" latinLnBrk="0" hangingPunct="1">
        <a:lnSpc>
          <a:spcPct val="104000"/>
        </a:lnSpc>
        <a:spcBef>
          <a:spcPts val="450"/>
        </a:spcBef>
        <a:spcAft>
          <a:spcPts val="0"/>
        </a:spcAft>
        <a:buFont typeface="Calibri" panose="020F0502020204030204" pitchFamily="34" charset="0"/>
        <a:buChar char="​"/>
        <a:defRPr sz="12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0" indent="0" algn="l" defTabSz="685800" rtl="0" eaLnBrk="1" latinLnBrk="0" hangingPunct="1">
        <a:lnSpc>
          <a:spcPct val="100000"/>
        </a:lnSpc>
        <a:spcBef>
          <a:spcPts val="450"/>
        </a:spcBef>
        <a:spcAft>
          <a:spcPts val="0"/>
        </a:spcAft>
        <a:buFont typeface="Calibri" panose="020F0502020204030204" pitchFamily="34" charset="0"/>
        <a:buChar char="​"/>
        <a:defRPr sz="18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​"/>
        <a:defRPr sz="345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0" indent="0" algn="l" defTabSz="6858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​"/>
        <a:defRPr sz="7500" b="1" kern="1200" baseline="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7pPr>
      <a:lvl8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225"/>
        </a:spcAft>
        <a:buFont typeface="Calibri" panose="020F0502020204030204" pitchFamily="34" charset="0"/>
        <a:buChar char="​"/>
        <a:defRPr sz="713" kern="1200">
          <a:solidFill>
            <a:srgbClr val="7C6E6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8pPr>
      <a:lvl9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225"/>
        </a:spcAft>
        <a:buFont typeface="Calibri" panose="020F0502020204030204" pitchFamily="34" charset="0"/>
        <a:buChar char="​"/>
        <a:defRPr sz="713" b="1" kern="1200" baseline="0">
          <a:solidFill>
            <a:srgbClr val="7C6E6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59" userDrawn="1">
          <p15:clr>
            <a:srgbClr val="F26B43"/>
          </p15:clr>
        </p15:guide>
        <p15:guide id="2" pos="9880" userDrawn="1">
          <p15:clr>
            <a:srgbClr val="F26B43"/>
          </p15:clr>
        </p15:guide>
        <p15:guide id="3" orient="horz" pos="388" userDrawn="1">
          <p15:clr>
            <a:srgbClr val="F26B43"/>
          </p15:clr>
        </p15:guide>
        <p15:guide id="4" orient="horz" pos="774" userDrawn="1">
          <p15:clr>
            <a:srgbClr val="F26B43"/>
          </p15:clr>
        </p15:guide>
        <p15:guide id="5" orient="horz" pos="1289" userDrawn="1">
          <p15:clr>
            <a:srgbClr val="F26B43"/>
          </p15:clr>
        </p15:guide>
        <p15:guide id="6" orient="horz" pos="365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1424" y="1052736"/>
            <a:ext cx="10729192" cy="1512168"/>
          </a:xfrm>
        </p:spPr>
        <p:txBody>
          <a:bodyPr/>
          <a:lstStyle/>
          <a:p>
            <a:pPr marL="0" indent="0"/>
            <a:r>
              <a:rPr lang="da-DK" dirty="0" smtClean="0"/>
              <a:t>INSTRUKTIONER TILBAGEMELDINGSMØDET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911424" y="2420888"/>
            <a:ext cx="8143200" cy="1655762"/>
          </a:xfrm>
        </p:spPr>
        <p:txBody>
          <a:bodyPr/>
          <a:lstStyle/>
          <a:p>
            <a:pPr>
              <a:buNone/>
            </a:pPr>
            <a:r>
              <a:rPr lang="da-DK" dirty="0" smtClean="0"/>
              <a:t>Tilbagemelding fra Prioriteringsmødet </a:t>
            </a:r>
          </a:p>
        </p:txBody>
      </p:sp>
      <p:sp>
        <p:nvSpPr>
          <p:cNvPr id="5" name="Rektangel 4"/>
          <p:cNvSpPr/>
          <p:nvPr/>
        </p:nvSpPr>
        <p:spPr>
          <a:xfrm>
            <a:off x="6744072" y="5723553"/>
            <a:ext cx="4968552" cy="7130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da-DK" i="1" dirty="0" smtClean="0"/>
              <a:t>Vejen til et bedre psykosocialt arbejdsmiljø</a:t>
            </a:r>
            <a:endParaRPr lang="da-DK" i="1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3" t="14045" r="16849" b="39756"/>
          <a:stretch/>
        </p:blipFill>
        <p:spPr>
          <a:xfrm>
            <a:off x="7176381" y="2420888"/>
            <a:ext cx="3171239" cy="310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85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427122" y="1052736"/>
            <a:ext cx="5487679" cy="4968552"/>
          </a:xfrm>
        </p:spPr>
        <p:txBody>
          <a:bodyPr/>
          <a:lstStyle/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da-DK" dirty="0" smtClean="0"/>
              <a:t>Fælles orientering omkring, hvad der blev besluttet på hhv. Prioriterings- og Handleplansmødet styrker motivation og engagement hos medarbejderne. Det vil have betydning for resten af processen, at medarbejderne føler sig inddraget.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endParaRPr lang="da-DK" dirty="0"/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da-DK" dirty="0" smtClean="0"/>
              <a:t>Det kan enten være en ansvarlig leder eller en repræsentant fra arbejdsgruppen, som præsenterer beslutninger for resten af arbejdspladsen. 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endParaRPr lang="da-DK" dirty="0"/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da-DK" dirty="0"/>
              <a:t>Indkald medarbejderne til et møde, evt. som en del af eksisterende morgenmøder eller afdelingsmøder. Giver det mest mening for jer at lave en fælles tilbagemelding på arbejdspladsen eller i de enkelte afdelinger? Det vil ofte afhænge af arbejdspladsens størrelse og samarbejdet mellem afdelingerne</a:t>
            </a:r>
            <a:r>
              <a:rPr lang="da-DK" dirty="0" smtClean="0"/>
              <a:t>.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endParaRPr lang="da-DK" dirty="0"/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da-DK" dirty="0"/>
              <a:t>Afsæt </a:t>
            </a:r>
            <a:r>
              <a:rPr lang="da-DK" dirty="0" smtClean="0"/>
              <a:t>ca. 15 minutter til tilbagemeldingen. Medarbejderne skal have mulighed </a:t>
            </a:r>
            <a:r>
              <a:rPr lang="da-DK" dirty="0"/>
              <a:t>for at spørge ind til undersøgelsen.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endParaRPr lang="da-DK" dirty="0"/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da-DK" dirty="0" smtClean="0"/>
              <a:t>Beslut om tilbagemeldingen fra hhv. Prioriteringsmødet og Handleplansmødet skal foregå på et samlet møde eller to separate møder. 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endParaRPr lang="da-DK" dirty="0"/>
          </a:p>
          <a:p>
            <a:pPr marL="0" inden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da-DK" dirty="0" smtClean="0"/>
          </a:p>
        </p:txBody>
      </p:sp>
      <p:sp>
        <p:nvSpPr>
          <p:cNvPr id="3" name="Pladsholder til indhold 2"/>
          <p:cNvSpPr>
            <a:spLocks noGrp="1"/>
          </p:cNvSpPr>
          <p:nvPr>
            <p:ph idx="14"/>
          </p:nvPr>
        </p:nvSpPr>
        <p:spPr>
          <a:xfrm>
            <a:off x="6277202" y="1052736"/>
            <a:ext cx="5480399" cy="4761259"/>
          </a:xfrm>
        </p:spPr>
        <p:txBody>
          <a:bodyPr/>
          <a:lstStyle/>
          <a:p>
            <a:pPr>
              <a:lnSpc>
                <a:spcPct val="125000"/>
              </a:lnSpc>
              <a:spcAft>
                <a:spcPts val="0"/>
              </a:spcAft>
            </a:pPr>
            <a:r>
              <a:rPr lang="da-DK" dirty="0"/>
              <a:t>Til mødet skal I orientere medarbejderne om den videre proces og i hvilket omfang de vil blive inddraget. </a:t>
            </a:r>
            <a:r>
              <a:rPr lang="da-DK" dirty="0" smtClean="0"/>
              <a:t>Fortæl, </a:t>
            </a:r>
            <a:r>
              <a:rPr lang="da-DK" dirty="0"/>
              <a:t>hvem der </a:t>
            </a:r>
            <a:r>
              <a:rPr lang="da-DK" dirty="0" smtClean="0"/>
              <a:t>er tovholder for de enkelte handleplaner. Fortæl hvordan medarbejderne vil blive inddraget.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da-DK" dirty="0" smtClean="0"/>
          </a:p>
          <a:p>
            <a:pPr>
              <a:lnSpc>
                <a:spcPct val="125000"/>
              </a:lnSpc>
              <a:spcAft>
                <a:spcPts val="0"/>
              </a:spcAft>
            </a:pPr>
            <a:r>
              <a:rPr lang="da-DK" dirty="0" smtClean="0"/>
              <a:t>Opstil en tidslinje eller overblik over hele processen, så medarbejderne ved, hvad der skal ske og hvad de kan forvente i den kommende tid.  </a:t>
            </a:r>
            <a:endParaRPr lang="da-DK" dirty="0"/>
          </a:p>
          <a:p>
            <a:endParaRPr lang="da-DK" dirty="0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a-DK" dirty="0" smtClean="0"/>
              <a:t>Tilbagemelding på prioriterede fokusområder og handleplaner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5947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1424" y="1052736"/>
            <a:ext cx="10729192" cy="1512168"/>
          </a:xfrm>
        </p:spPr>
        <p:txBody>
          <a:bodyPr/>
          <a:lstStyle/>
          <a:p>
            <a:pPr marL="0" indent="0"/>
            <a:r>
              <a:rPr lang="da-DK" dirty="0" smtClean="0"/>
              <a:t>TILBAGEMELDING FRA PRIORITERING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911424" y="2420888"/>
            <a:ext cx="8143200" cy="1655762"/>
          </a:xfrm>
        </p:spPr>
        <p:txBody>
          <a:bodyPr/>
          <a:lstStyle/>
          <a:p>
            <a:pPr>
              <a:buNone/>
            </a:pPr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6744072" y="5723553"/>
            <a:ext cx="4968552" cy="7130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da-DK" i="1" dirty="0" smtClean="0"/>
              <a:t>Vejen til et bedre psykosocialt arbejdsmiljø</a:t>
            </a:r>
            <a:endParaRPr lang="da-DK" i="1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3" t="14045" r="16849" b="39756"/>
          <a:stretch/>
        </p:blipFill>
        <p:spPr>
          <a:xfrm>
            <a:off x="7176381" y="2420888"/>
            <a:ext cx="3171239" cy="310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77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427122" y="1412776"/>
            <a:ext cx="5487679" cy="4401219"/>
          </a:xfrm>
        </p:spPr>
        <p:txBody>
          <a:bodyPr/>
          <a:lstStyle/>
          <a:p>
            <a:r>
              <a:rPr lang="da-DK" dirty="0"/>
              <a:t>Præsentation af prioriterede </a:t>
            </a:r>
            <a:r>
              <a:rPr lang="da-DK" dirty="0" smtClean="0"/>
              <a:t>områder</a:t>
            </a:r>
          </a:p>
          <a:p>
            <a:endParaRPr lang="da-DK" dirty="0"/>
          </a:p>
          <a:p>
            <a:r>
              <a:rPr lang="da-DK" dirty="0"/>
              <a:t>Begrundelse for </a:t>
            </a:r>
            <a:r>
              <a:rPr lang="da-DK" dirty="0" smtClean="0"/>
              <a:t>valg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Den videre </a:t>
            </a:r>
            <a:r>
              <a:rPr lang="da-DK" dirty="0" smtClean="0"/>
              <a:t>proces</a:t>
            </a:r>
          </a:p>
          <a:p>
            <a:endParaRPr lang="da-DK" dirty="0"/>
          </a:p>
          <a:p>
            <a:r>
              <a:rPr lang="da-DK" dirty="0" smtClean="0"/>
              <a:t>Inddragelse af medarbejdere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 smtClean="0"/>
              <a:t>Spørgsmål og kommentarer?</a:t>
            </a:r>
            <a:endParaRPr lang="da-DK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Dagsorden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6941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Baggrunden for de prioriterede indsatsområder…</a:t>
            </a:r>
          </a:p>
          <a:p>
            <a:pPr marL="0" indent="0">
              <a:buNone/>
            </a:pPr>
            <a:endParaRPr lang="da-DK" dirty="0" smtClean="0"/>
          </a:p>
          <a:p>
            <a:r>
              <a:rPr lang="da-DK" dirty="0" smtClean="0"/>
              <a:t>Meget relevant problematik ift. vores arbejde</a:t>
            </a:r>
          </a:p>
          <a:p>
            <a:r>
              <a:rPr lang="da-DK" dirty="0" smtClean="0"/>
              <a:t>Nul-tolerance overfor problemet</a:t>
            </a:r>
          </a:p>
          <a:p>
            <a:r>
              <a:rPr lang="da-DK" dirty="0" smtClean="0"/>
              <a:t>Et fokusområde, som vi tidligere har arbejdet med, men som fortsat er relevant</a:t>
            </a:r>
          </a:p>
          <a:p>
            <a:r>
              <a:rPr lang="da-DK" dirty="0" smtClean="0"/>
              <a:t>Vi ligger væsentligt højere end landsgennemsnittet</a:t>
            </a:r>
          </a:p>
          <a:p>
            <a:r>
              <a:rPr lang="da-DK" dirty="0" smtClean="0"/>
              <a:t>….</a:t>
            </a:r>
          </a:p>
          <a:p>
            <a:r>
              <a:rPr lang="da-DK" dirty="0" smtClean="0"/>
              <a:t>….</a:t>
            </a:r>
          </a:p>
          <a:p>
            <a:r>
              <a:rPr lang="da-DK" dirty="0" smtClean="0"/>
              <a:t>….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266700" indent="-180975">
              <a:buNone/>
            </a:pPr>
            <a:r>
              <a:rPr lang="da-DK" b="1" dirty="0" smtClean="0"/>
              <a:t>De prioriteringer har vi valgt: </a:t>
            </a:r>
          </a:p>
          <a:p>
            <a:pPr marL="266700" indent="-180975">
              <a:spcAft>
                <a:spcPts val="0"/>
              </a:spcAft>
              <a:buNone/>
            </a:pPr>
            <a:endParaRPr lang="da-DK" dirty="0" smtClean="0"/>
          </a:p>
          <a:p>
            <a:pPr marL="266700" indent="-180975">
              <a:lnSpc>
                <a:spcPct val="200000"/>
              </a:lnSpc>
              <a:buFont typeface="+mj-lt"/>
              <a:buAutoNum type="arabicPeriod"/>
            </a:pPr>
            <a:r>
              <a:rPr lang="da-DK" dirty="0" smtClean="0"/>
              <a:t>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 marL="266700" indent="-180975">
              <a:buFont typeface="+mj-lt"/>
              <a:buAutoNum type="arabicPeriod"/>
            </a:pPr>
            <a:endParaRPr lang="da-DK" dirty="0" smtClean="0"/>
          </a:p>
          <a:p>
            <a:pPr marL="266700" indent="-180975">
              <a:lnSpc>
                <a:spcPct val="200000"/>
              </a:lnSpc>
              <a:buFont typeface="+mj-lt"/>
              <a:buAutoNum type="arabicPeriod"/>
            </a:pPr>
            <a:r>
              <a:rPr lang="da-DK" dirty="0"/>
              <a:t>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 marL="266700" indent="-180975">
              <a:buFont typeface="+mj-lt"/>
              <a:buAutoNum type="arabicPeriod"/>
            </a:pPr>
            <a:endParaRPr lang="da-DK" dirty="0" smtClean="0"/>
          </a:p>
          <a:p>
            <a:pPr marL="266700" indent="-180975">
              <a:lnSpc>
                <a:spcPct val="200000"/>
              </a:lnSpc>
              <a:buFont typeface="+mj-lt"/>
              <a:buAutoNum type="arabicPeriod"/>
            </a:pPr>
            <a:r>
              <a:rPr lang="da-DK" dirty="0"/>
              <a:t>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Prioriterede indsatsområder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8681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Fra prioritering til handling</a:t>
            </a:r>
          </a:p>
          <a:p>
            <a:endParaRPr lang="da-DK" dirty="0"/>
          </a:p>
          <a:p>
            <a:r>
              <a:rPr lang="da-DK" dirty="0" smtClean="0"/>
              <a:t>Næste gang vi mødes i arbejdsgruppen, skal vi udarbejde konkrete handleplaner på baggrund af vores prioriterede emner…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Jeres bidrag er vigtige!</a:t>
            </a:r>
          </a:p>
          <a:p>
            <a:pPr marL="0" indent="0">
              <a:buNone/>
            </a:pPr>
            <a:endParaRPr lang="da-DK" b="1" dirty="0" smtClean="0"/>
          </a:p>
          <a:p>
            <a:r>
              <a:rPr lang="da-DK" dirty="0" smtClean="0"/>
              <a:t>Jeres input, idéer og viden er vigtig for vores arbejde</a:t>
            </a:r>
            <a:endParaRPr lang="da-DK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Den videre proces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692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Spørgsmål og kommentarer</a:t>
            </a:r>
            <a:endParaRPr lang="da-DK" dirty="0"/>
          </a:p>
        </p:txBody>
      </p:sp>
      <p:sp>
        <p:nvSpPr>
          <p:cNvPr id="6" name="Afrundet rektangulær billedforklaring 5"/>
          <p:cNvSpPr/>
          <p:nvPr/>
        </p:nvSpPr>
        <p:spPr>
          <a:xfrm>
            <a:off x="2783632" y="2348880"/>
            <a:ext cx="5976664" cy="2304256"/>
          </a:xfrm>
          <a:prstGeom prst="wedgeRoundRectCallou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da-DK" sz="8000" noProof="0" dirty="0" smtClean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7222570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heme/theme1.xml><?xml version="1.0" encoding="utf-8"?>
<a:theme xmlns:a="http://schemas.openxmlformats.org/drawingml/2006/main" name="NFA THEME DK">
  <a:themeElements>
    <a:clrScheme name="Beskæftigelsesministeriet 2018">
      <a:dk1>
        <a:sysClr val="windowText" lastClr="000000"/>
      </a:dk1>
      <a:lt1>
        <a:sysClr val="window" lastClr="FFFFFF"/>
      </a:lt1>
      <a:dk2>
        <a:srgbClr val="003087"/>
      </a:dk2>
      <a:lt2>
        <a:srgbClr val="E7E6E6"/>
      </a:lt2>
      <a:accent1>
        <a:srgbClr val="003087"/>
      </a:accent1>
      <a:accent2>
        <a:srgbClr val="8098C3"/>
      </a:accent2>
      <a:accent3>
        <a:srgbClr val="C8102E"/>
      </a:accent3>
      <a:accent4>
        <a:srgbClr val="E48897"/>
      </a:accent4>
      <a:accent5>
        <a:srgbClr val="BBB7B2"/>
      </a:accent5>
      <a:accent6>
        <a:srgbClr val="80E3D8"/>
      </a:accent6>
      <a:hlink>
        <a:srgbClr val="003087"/>
      </a:hlink>
      <a:folHlink>
        <a:srgbClr val="8098C3"/>
      </a:folHlink>
    </a:clrScheme>
    <a:fontScheme name="Brugerdefineret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/>
        </a:defPPr>
      </a:lstStyle>
    </a:txDef>
  </a:objectDefaults>
  <a:extraClrSchemeLst/>
  <a:extLst>
    <a:ext uri="{05A4C25C-085E-4340-85A3-A5531E510DB2}">
      <thm15:themeFamily xmlns:thm15="http://schemas.microsoft.com/office/thememl/2012/main" name="NFA THEME DK" id="{A2BD4E93-4A84-4538-85D9-110E54AA2556}" vid="{260B55F2-79C1-433E-ADC6-D8D3BC2984E7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NFA THEME DK</Template>
  <TotalTime>2818</TotalTime>
  <Words>403</Words>
  <Application>Microsoft Office PowerPoint</Application>
  <PresentationFormat>Widescreen</PresentationFormat>
  <Paragraphs>60</Paragraphs>
  <Slides>7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NFA THEME DK</vt:lpstr>
      <vt:lpstr>INSTRUKTIONER TILBAGEMELDINGSMØDET</vt:lpstr>
      <vt:lpstr>Tilbagemelding på prioriterede fokusområder og handleplaner</vt:lpstr>
      <vt:lpstr>TILBAGEMELDING FRA PRIORITERING</vt:lpstr>
      <vt:lpstr>Dagsorden </vt:lpstr>
      <vt:lpstr>Prioriterede indsatsområder</vt:lpstr>
      <vt:lpstr>Den videre proces</vt:lpstr>
      <vt:lpstr>Spørgsmål og kommentarer</vt:lpstr>
    </vt:vector>
  </TitlesOfParts>
  <Company>NFA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Næstved Park og Vej</dc:title>
  <dc:creator>Sofie Kauffeldt Hammelsvang</dc:creator>
  <cp:lastModifiedBy>Johan Simonsen Abildgaard (JSS)</cp:lastModifiedBy>
  <cp:revision>192</cp:revision>
  <cp:lastPrinted>2019-06-28T07:52:57Z</cp:lastPrinted>
  <dcterms:created xsi:type="dcterms:W3CDTF">2019-06-18T08:36:00Z</dcterms:created>
  <dcterms:modified xsi:type="dcterms:W3CDTF">2020-09-01T12:41:43Z</dcterms:modified>
</cp:coreProperties>
</file>