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84" r:id="rId3"/>
    <p:sldId id="285" r:id="rId4"/>
    <p:sldId id="286" r:id="rId5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819E"/>
    <a:srgbClr val="EBB1C3"/>
    <a:srgbClr val="FDB1C3"/>
    <a:srgbClr val="97BCFF"/>
    <a:srgbClr val="6199FF"/>
    <a:srgbClr val="89B3FF"/>
    <a:srgbClr val="D1E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yst layout 3 - Markerin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171" autoAdjust="0"/>
  </p:normalViewPr>
  <p:slideViewPr>
    <p:cSldViewPr>
      <p:cViewPr varScale="1">
        <p:scale>
          <a:sx n="62" d="100"/>
          <a:sy n="62" d="100"/>
        </p:scale>
        <p:origin x="80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4940" y="0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191EA62F-06C3-45EF-954F-B51D6B89F2FC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1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4940" y="9445169"/>
            <a:ext cx="2949099" cy="49720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195EC87-68B8-463F-82BD-029455D0FE2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54382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613200-FDC0-497A-935A-43D2CF46E084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1038" y="4722813"/>
            <a:ext cx="5443537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6F214-8107-49FC-AF29-6BF6F070C4B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7128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6F214-8107-49FC-AF29-6BF6F070C4B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8432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/>
            </a:lvl1pPr>
          </a:lstStyle>
          <a:p>
            <a:r>
              <a:rPr lang="en-US" noProof="0" smtClean="0"/>
              <a:t>Click to edit Master title style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noProof="0" smtClean="0"/>
              <a:t>Click to edit Master subtitle style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tx2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/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31" y="262800"/>
            <a:ext cx="2787589" cy="1240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292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582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3829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35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3" y="1833790"/>
            <a:ext cx="2160799" cy="3231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75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75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900"/>
              </a:spcAft>
              <a:defRPr/>
            </a:pP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675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675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675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675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72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2" y="1815928"/>
            <a:ext cx="2160799" cy="228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6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2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5102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1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24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90"/>
            <a:ext cx="2280360" cy="3288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75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75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900"/>
              </a:spcBef>
              <a:spcAft>
                <a:spcPts val="450"/>
              </a:spcAft>
              <a:buFont typeface="+mj-lt"/>
              <a:buNone/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180"/>
              </a:spcAft>
              <a:defRPr/>
            </a:pPr>
            <a:endParaRPr lang="da-DK" sz="675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9" cy="1913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0" y="1815928"/>
            <a:ext cx="2358243" cy="240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08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45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675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675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900"/>
              </a:spcBef>
              <a:spcAft>
                <a:spcPts val="450"/>
              </a:spcAft>
              <a:defRPr/>
            </a:pPr>
            <a:r>
              <a:rPr lang="da-DK" sz="75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450"/>
              </a:spcAft>
              <a:defRPr/>
            </a:pPr>
            <a:r>
              <a:rPr lang="da-DK" altLang="da-DK" sz="675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675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450"/>
              </a:spcAft>
              <a:defRPr/>
            </a:pPr>
            <a:endParaRPr lang="da-DK" altLang="da-DK" sz="675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9" y="3538596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200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7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8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11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4" y="3242401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721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6688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>
                <a:solidFill>
                  <a:schemeClr val="bg1"/>
                </a:solidFill>
              </a:defRPr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713" b="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32" y="145780"/>
            <a:ext cx="2826264" cy="125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6569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2000"/>
            <a:ext cx="8748000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2" y="2046516"/>
            <a:ext cx="11337759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2" y="617429"/>
            <a:ext cx="11337759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2044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2000"/>
            <a:ext cx="54803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4830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2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2" y="2052000"/>
            <a:ext cx="548279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2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40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72" y="5820191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93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74208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2000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33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11337759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50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2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6208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2000"/>
            <a:ext cx="5487679" cy="3761995"/>
          </a:xfrm>
        </p:spPr>
        <p:txBody>
          <a:bodyPr/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1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2" y="988154"/>
            <a:ext cx="548767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1500"/>
            </a:lvl1pPr>
            <a:lvl2pPr marL="600075" indent="-257175" algn="l">
              <a:buFont typeface="Arial" panose="020B0604020202020204" pitchFamily="34" charset="0"/>
              <a:buChar char="•"/>
              <a:defRPr sz="1500"/>
            </a:lvl2pPr>
            <a:lvl3pPr marL="900113" indent="-214313" algn="l">
              <a:buFont typeface="Arial" panose="020B0604020202020204" pitchFamily="34" charset="0"/>
              <a:buChar char="•"/>
              <a:defRPr sz="1500"/>
            </a:lvl3pPr>
            <a:lvl4pPr marL="1243013" indent="-214313" algn="l">
              <a:buFont typeface="Arial" panose="020B0604020202020204" pitchFamily="34" charset="0"/>
              <a:buChar char="•"/>
              <a:defRPr sz="1500"/>
            </a:lvl4pPr>
            <a:lvl5pPr marL="1585913" indent="-214313" algn="l">
              <a:buFont typeface="Arial" panose="020B0604020202020204" pitchFamily="34" charset="0"/>
              <a:buChar char="•"/>
              <a:defRPr sz="1500"/>
            </a:lvl5pPr>
            <a:lvl6pPr marL="1928813" indent="-214313" algn="l">
              <a:buFont typeface="Arial" panose="020B0604020202020204" pitchFamily="34" charset="0"/>
              <a:buChar char="•"/>
              <a:defRPr sz="1500"/>
            </a:lvl6pPr>
            <a:lvl7pPr marL="2271713" indent="-214313" algn="l">
              <a:buFont typeface="Arial" panose="020B0604020202020204" pitchFamily="34" charset="0"/>
              <a:buChar char="•"/>
              <a:defRPr sz="1500"/>
            </a:lvl7pPr>
            <a:lvl8pPr marL="2614613" indent="-214313" algn="l">
              <a:buFont typeface="Arial" panose="020B0604020202020204" pitchFamily="34" charset="0"/>
              <a:buChar char="•"/>
              <a:defRPr sz="1500"/>
            </a:lvl8pPr>
            <a:lvl9pPr marL="2957513" indent="-214313" algn="l">
              <a:buFont typeface="Arial" panose="020B0604020202020204" pitchFamily="34" charset="0"/>
              <a:buChar char="•"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66772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15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713" b="1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713">
                <a:solidFill>
                  <a:schemeClr val="bg1"/>
                </a:solidFill>
              </a:defRPr>
            </a:lvl1pPr>
            <a:lvl2pPr marL="162000" indent="0">
              <a:buNone/>
              <a:defRPr sz="713"/>
            </a:lvl2pPr>
            <a:lvl3pPr>
              <a:buNone/>
              <a:defRPr sz="713"/>
            </a:lvl3pPr>
            <a:lvl4pPr>
              <a:buNone/>
              <a:defRPr sz="713"/>
            </a:lvl4pPr>
            <a:lvl5pPr>
              <a:buNone/>
              <a:defRPr sz="713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5122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08" y="5344359"/>
            <a:ext cx="2811507" cy="1250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1109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ctr" defTabSz="6858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225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3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30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949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474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2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2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1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7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5788C7C-E64D-48C9-89A3-B9052748D171}" type="datetimeFigureOut">
              <a:rPr lang="da-DK" smtClean="0"/>
              <a:t>27-08-2020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9" y="6387717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8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375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8DC6DFC8-A888-4168-9697-DF50BE5CE433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129" y="5939163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22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104000"/>
        </a:lnSpc>
        <a:spcBef>
          <a:spcPct val="0"/>
        </a:spcBef>
        <a:buNone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162000" indent="-162000" algn="l" defTabSz="685800" rtl="0" eaLnBrk="1" latinLnBrk="0" hangingPunct="1">
        <a:lnSpc>
          <a:spcPct val="104000"/>
        </a:lnSpc>
        <a:spcBef>
          <a:spcPts val="45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324000" indent="-162000" algn="l" defTabSz="685800" rtl="0" eaLnBrk="1" latinLnBrk="0" hangingPunct="1">
        <a:lnSpc>
          <a:spcPct val="104000"/>
        </a:lnSpc>
        <a:spcBef>
          <a:spcPts val="0"/>
        </a:spcBef>
        <a:spcAft>
          <a:spcPts val="225"/>
        </a:spcAft>
        <a:buClr>
          <a:schemeClr val="accent3"/>
        </a:buClr>
        <a:buFont typeface="Verdana" panose="020B0604030504040204" pitchFamily="34" charset="0"/>
        <a:buChar char="•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Calibri" panose="020F0502020204030204" pitchFamily="34" charset="0"/>
        <a:buChar char="​"/>
        <a:defRPr sz="12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685800" rtl="0" eaLnBrk="1" latinLnBrk="0" hangingPunct="1">
        <a:lnSpc>
          <a:spcPct val="104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2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685800" rtl="0" eaLnBrk="1" latinLnBrk="0" hangingPunct="1">
        <a:lnSpc>
          <a:spcPct val="100000"/>
        </a:lnSpc>
        <a:spcBef>
          <a:spcPts val="450"/>
        </a:spcBef>
        <a:spcAft>
          <a:spcPts val="0"/>
        </a:spcAft>
        <a:buFont typeface="Calibri" panose="020F0502020204030204" pitchFamily="34" charset="0"/>
        <a:buChar char="​"/>
        <a:defRPr sz="18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345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6858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75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225"/>
        </a:spcAft>
        <a:buFont typeface="Calibri" panose="020F0502020204030204" pitchFamily="34" charset="0"/>
        <a:buChar char="​"/>
        <a:defRPr sz="713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59" userDrawn="1">
          <p15:clr>
            <a:srgbClr val="F26B43"/>
          </p15:clr>
        </p15:guide>
        <p15:guide id="2" pos="9880" userDrawn="1">
          <p15:clr>
            <a:srgbClr val="F26B43"/>
          </p15:clr>
        </p15:guide>
        <p15:guide id="3" orient="horz" pos="388" userDrawn="1">
          <p15:clr>
            <a:srgbClr val="F26B43"/>
          </p15:clr>
        </p15:guide>
        <p15:guide id="4" orient="horz" pos="774" userDrawn="1">
          <p15:clr>
            <a:srgbClr val="F26B43"/>
          </p15:clr>
        </p15:guide>
        <p15:guide id="5" orient="horz" pos="1289" userDrawn="1">
          <p15:clr>
            <a:srgbClr val="F26B43"/>
          </p15:clr>
        </p15:guide>
        <p15:guide id="6" orient="horz" pos="365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nfa.dk/-/media/NFA/Vaerktojer/Andre-vaerktoejer/Pilotprojekt-TCL-JSS/Prioriteringsvippen_fase3.ashx?la=da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fa.dk/-/media/NFA/Vaerktojer/Andre-vaerktoejer/Pilotprojekt-TCL-JSS/Prioriteringsskema.ashx?la=da" TargetMode="External"/><Relationship Id="rId2" Type="http://schemas.openxmlformats.org/officeDocument/2006/relationships/hyperlink" Target="http://www.nfatrivsel.dk/fase3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839416" y="1664804"/>
            <a:ext cx="10729192" cy="1512168"/>
          </a:xfrm>
        </p:spPr>
        <p:txBody>
          <a:bodyPr/>
          <a:lstStyle/>
          <a:p>
            <a:pPr marL="0" indent="0"/>
            <a:r>
              <a:rPr lang="da-DK" sz="5400" dirty="0"/>
              <a:t>Prioriteringsvippen</a:t>
            </a:r>
            <a:endParaRPr lang="da-DK" sz="5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911424" y="2420888"/>
            <a:ext cx="8143200" cy="1655762"/>
          </a:xfrm>
        </p:spPr>
        <p:txBody>
          <a:bodyPr/>
          <a:lstStyle/>
          <a:p>
            <a:pPr>
              <a:buNone/>
            </a:pPr>
            <a:r>
              <a:rPr lang="da-DK" dirty="0" smtClean="0"/>
              <a:t> </a:t>
            </a:r>
            <a:endParaRPr lang="da-DK" dirty="0" smtClean="0"/>
          </a:p>
        </p:txBody>
      </p:sp>
      <p:sp>
        <p:nvSpPr>
          <p:cNvPr id="6" name="Tekstfelt 5"/>
          <p:cNvSpPr txBox="1"/>
          <p:nvPr/>
        </p:nvSpPr>
        <p:spPr>
          <a:xfrm>
            <a:off x="839416" y="3154211"/>
            <a:ext cx="3652667" cy="44813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indent="0">
              <a:buNone/>
            </a:pPr>
            <a:r>
              <a:rPr lang="da-DK" sz="2800" dirty="0" smtClean="0"/>
              <a:t>Hvad hælder vi til? </a:t>
            </a:r>
            <a:endParaRPr lang="da-DK" sz="2800" dirty="0"/>
          </a:p>
        </p:txBody>
      </p:sp>
    </p:spTree>
    <p:extLst>
      <p:ext uri="{BB962C8B-B14F-4D97-AF65-F5344CB8AC3E}">
        <p14:creationId xmlns:p14="http://schemas.microsoft.com/office/powerpoint/2010/main" val="173585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1600" dirty="0" smtClean="0"/>
              <a:t>Prioriteringsmødet skal </a:t>
            </a:r>
            <a:r>
              <a:rPr lang="da-DK" sz="1600" dirty="0"/>
              <a:t>ende ud i, at I udvælger 1-3 fokusområder, som I vil arbejde videre med. </a:t>
            </a:r>
          </a:p>
          <a:p>
            <a:pPr marL="0" indent="0">
              <a:buNone/>
            </a:pPr>
            <a:endParaRPr lang="da-DK" sz="1600" dirty="0" smtClean="0"/>
          </a:p>
          <a:p>
            <a:pPr marL="0" indent="0">
              <a:buNone/>
            </a:pPr>
            <a:r>
              <a:rPr lang="da-DK" sz="1600" dirty="0" smtClean="0"/>
              <a:t>Efter </a:t>
            </a:r>
            <a:r>
              <a:rPr lang="da-DK" sz="1600" dirty="0"/>
              <a:t>den første gennemgang af rapporten er det meget sandsynligt, at I sidder med </a:t>
            </a:r>
            <a:r>
              <a:rPr lang="da-DK" sz="1600" dirty="0" smtClean="0"/>
              <a:t>mange</a:t>
            </a:r>
            <a:r>
              <a:rPr lang="da-DK" sz="1600" dirty="0" smtClean="0"/>
              <a:t> </a:t>
            </a:r>
            <a:r>
              <a:rPr lang="da-DK" sz="1600" dirty="0"/>
              <a:t>emner, </a:t>
            </a:r>
            <a:r>
              <a:rPr lang="da-DK" sz="1600" dirty="0" smtClean="0"/>
              <a:t>som I gerne vil gøre noget ved. </a:t>
            </a:r>
            <a:r>
              <a:rPr lang="da-DK" sz="1600" dirty="0"/>
              <a:t>Derfor har vi udviklet </a:t>
            </a:r>
            <a:r>
              <a:rPr lang="da-DK" sz="1600" u="sng" dirty="0">
                <a:hlinkClick r:id="rId2"/>
              </a:rPr>
              <a:t>Prioriteringsvippen</a:t>
            </a:r>
            <a:r>
              <a:rPr lang="da-DK" sz="1600" dirty="0"/>
              <a:t> som </a:t>
            </a:r>
            <a:r>
              <a:rPr lang="da-DK" sz="1600" dirty="0" smtClean="0"/>
              <a:t>kan hjælpe jer med at finde frem til de </a:t>
            </a:r>
            <a:r>
              <a:rPr lang="da-DK" sz="1600" dirty="0"/>
              <a:t>emner, der er mest relevante </a:t>
            </a:r>
            <a:r>
              <a:rPr lang="da-DK" sz="1600" dirty="0" smtClean="0"/>
              <a:t>at tage fat på, på </a:t>
            </a:r>
            <a:r>
              <a:rPr lang="da-DK" sz="1600" dirty="0"/>
              <a:t>jeres arbejdsplads. </a:t>
            </a:r>
          </a:p>
          <a:p>
            <a:endParaRPr lang="da-DK" sz="1600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Prioriteringsvippen</a:t>
            </a:r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057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520" y="188640"/>
            <a:ext cx="8442139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9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indhol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a-DK" b="1" i="1" dirty="0"/>
              <a:t>Vægt for og imod: 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På </a:t>
            </a:r>
            <a:r>
              <a:rPr lang="da-DK" dirty="0"/>
              <a:t>Vippen gennemgår I </a:t>
            </a:r>
            <a:r>
              <a:rPr lang="da-DK" dirty="0" smtClean="0"/>
              <a:t>de emner </a:t>
            </a:r>
            <a:r>
              <a:rPr lang="da-DK" dirty="0" smtClean="0"/>
              <a:t>i overvejer at prioritere at arbejde med, </a:t>
            </a:r>
            <a:r>
              <a:rPr lang="da-DK" dirty="0" smtClean="0"/>
              <a:t>ét </a:t>
            </a:r>
            <a:r>
              <a:rPr lang="da-DK" dirty="0"/>
              <a:t>emne af gangen.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Øverst </a:t>
            </a:r>
            <a:r>
              <a:rPr lang="da-DK" dirty="0"/>
              <a:t>på Prioriteringsvippen skriver I det emne, som I overvejer at prioritere.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På </a:t>
            </a:r>
            <a:r>
              <a:rPr lang="da-DK" dirty="0"/>
              <a:t>Vippen ser I en række forhold til venstre, der vægter imod at I </a:t>
            </a:r>
            <a:r>
              <a:rPr lang="da-DK" i="1" dirty="0"/>
              <a:t>ikke</a:t>
            </a:r>
            <a:r>
              <a:rPr lang="da-DK" dirty="0"/>
              <a:t> skal prioritere indsatsen, mens der på højre side er en række forhold, der taler for.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Tag </a:t>
            </a:r>
            <a:r>
              <a:rPr lang="da-DK" dirty="0"/>
              <a:t>forholdene ét efter ét: ”Har emnet tidligere været besluttet eller har det ikke?”. Hvis det tidligere har været besluttet, sætter I et kryds i højre side af vippen. </a:t>
            </a: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7" name="Undertitel 6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a-DK" dirty="0" smtClean="0"/>
              <a:t>Hvordan anvendes vippen?</a:t>
            </a:r>
            <a:endParaRPr lang="da-DK" dirty="0"/>
          </a:p>
        </p:txBody>
      </p:sp>
      <p:sp>
        <p:nvSpPr>
          <p:cNvPr id="8" name="Pladsholder til indhold 7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da-DK" b="1" i="1" dirty="0"/>
              <a:t>Vurdér krydserne</a:t>
            </a:r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Når </a:t>
            </a:r>
            <a:r>
              <a:rPr lang="da-DK" dirty="0"/>
              <a:t>I har gjort dette med </a:t>
            </a:r>
            <a:r>
              <a:rPr lang="da-DK" dirty="0" smtClean="0"/>
              <a:t>de emner</a:t>
            </a:r>
            <a:r>
              <a:rPr lang="da-DK" dirty="0"/>
              <a:t>, I overvejede at prioritere, skal I sammenligne krydserne og </a:t>
            </a:r>
            <a:r>
              <a:rPr lang="da-DK" dirty="0" smtClean="0"/>
              <a:t>vurdere hvilke indsatsområder I hælder til og hvor der </a:t>
            </a:r>
            <a:r>
              <a:rPr lang="da-DK" dirty="0"/>
              <a:t>er mest at vinde for jer.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Formålet </a:t>
            </a:r>
            <a:r>
              <a:rPr lang="da-DK" dirty="0"/>
              <a:t>med Vippen er, at den skal hjælpe jer til at sætte ord på hvorfor/hvorfor ikke, I skal gå videre med et emne.</a:t>
            </a:r>
          </a:p>
          <a:p>
            <a:pPr marL="0" indent="0">
              <a:buNone/>
            </a:pPr>
            <a:endParaRPr lang="da-DK" b="1" dirty="0" smtClean="0"/>
          </a:p>
          <a:p>
            <a:pPr marL="0" indent="0">
              <a:buNone/>
            </a:pPr>
            <a:r>
              <a:rPr lang="da-DK" b="1" dirty="0" smtClean="0"/>
              <a:t>I </a:t>
            </a:r>
            <a:r>
              <a:rPr lang="da-DK" b="1" dirty="0"/>
              <a:t>kan downloade Prioriteringsvippen på hjemmesiden, </a:t>
            </a:r>
            <a:endParaRPr lang="da-DK" b="1" u="sng" dirty="0"/>
          </a:p>
          <a:p>
            <a:pPr marL="0" indent="0">
              <a:buNone/>
            </a:pPr>
            <a:r>
              <a:rPr lang="da-DK" b="1" u="sng" dirty="0" smtClean="0">
                <a:hlinkClick r:id="rId2"/>
              </a:rPr>
              <a:t>www.NFAtrivsel.dk/fase3/</a:t>
            </a:r>
            <a:r>
              <a:rPr lang="da-DK" b="1" u="sng" dirty="0" smtClean="0"/>
              <a:t> 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Sørg </a:t>
            </a:r>
            <a:r>
              <a:rPr lang="da-DK" dirty="0"/>
              <a:t>for, at alle i gruppen er enige i de 1-3 emner, som I vælger at prioritere. Det sikrer motivation og engagement i det videre arbejde. </a:t>
            </a:r>
            <a:endParaRPr lang="da-DK" dirty="0" smtClean="0"/>
          </a:p>
          <a:p>
            <a:pPr marL="0" indent="0">
              <a:buNone/>
            </a:pPr>
            <a:r>
              <a:rPr lang="da-DK" dirty="0" smtClean="0"/>
              <a:t>Når </a:t>
            </a:r>
            <a:r>
              <a:rPr lang="da-DK" dirty="0"/>
              <a:t>I har prioriteret de emner, som I vil arbejde videre med, kan I nedskrive det i det </a:t>
            </a:r>
            <a:r>
              <a:rPr lang="da-DK" u="sng" dirty="0">
                <a:hlinkClick r:id="rId3"/>
              </a:rPr>
              <a:t>Prioriteringsskema</a:t>
            </a:r>
            <a:r>
              <a:rPr lang="da-DK" dirty="0"/>
              <a:t>, som også ligger på hjemmesiden.</a:t>
            </a:r>
          </a:p>
          <a:p>
            <a:endParaRPr lang="da-DK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Prioriteringsvippen 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56716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THEME DK">
  <a:themeElements>
    <a:clrScheme name="Beskæftigelsesministeriet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 THEME DK" id="{A2BD4E93-4A84-4538-85D9-110E54AA2556}" vid="{260B55F2-79C1-433E-ADC6-D8D3BC2984E7}"/>
    </a:ext>
  </a:ext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NFA THEME DK</Template>
  <TotalTime>2651</TotalTime>
  <Words>325</Words>
  <Application>Microsoft Office PowerPoint</Application>
  <PresentationFormat>Widescreen</PresentationFormat>
  <Paragraphs>26</Paragraphs>
  <Slides>4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Verdana</vt:lpstr>
      <vt:lpstr>NFA THEME DK</vt:lpstr>
      <vt:lpstr>Prioriteringsvippen</vt:lpstr>
      <vt:lpstr>Prioriteringsvippen</vt:lpstr>
      <vt:lpstr>PowerPoint-præsentation</vt:lpstr>
      <vt:lpstr>Prioriteringsvippen </vt:lpstr>
    </vt:vector>
  </TitlesOfParts>
  <Company>NFA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Næstved Park og Vej</dc:title>
  <dc:creator>Sofie Kauffeldt Hammelsvang</dc:creator>
  <cp:lastModifiedBy>Johan Simonsen Abildgaard (JSS)</cp:lastModifiedBy>
  <cp:revision>218</cp:revision>
  <cp:lastPrinted>2019-06-28T07:52:57Z</cp:lastPrinted>
  <dcterms:created xsi:type="dcterms:W3CDTF">2019-06-18T08:36:00Z</dcterms:created>
  <dcterms:modified xsi:type="dcterms:W3CDTF">2020-08-27T08:58:37Z</dcterms:modified>
</cp:coreProperties>
</file>